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8" r:id="rId2"/>
    <p:sldId id="286" r:id="rId3"/>
    <p:sldId id="284" r:id="rId4"/>
    <p:sldId id="318" r:id="rId5"/>
    <p:sldId id="285" r:id="rId6"/>
    <p:sldId id="287" r:id="rId7"/>
    <p:sldId id="297" r:id="rId8"/>
    <p:sldId id="309" r:id="rId9"/>
    <p:sldId id="296" r:id="rId10"/>
    <p:sldId id="305" r:id="rId11"/>
    <p:sldId id="326" r:id="rId12"/>
    <p:sldId id="328" r:id="rId13"/>
    <p:sldId id="319" r:id="rId14"/>
    <p:sldId id="289" r:id="rId15"/>
    <p:sldId id="288" r:id="rId16"/>
    <p:sldId id="312" r:id="rId17"/>
    <p:sldId id="327" r:id="rId18"/>
    <p:sldId id="291" r:id="rId19"/>
    <p:sldId id="320" r:id="rId20"/>
    <p:sldId id="313" r:id="rId21"/>
    <p:sldId id="261" r:id="rId22"/>
    <p:sldId id="264" r:id="rId23"/>
    <p:sldId id="311" r:id="rId24"/>
    <p:sldId id="329" r:id="rId25"/>
    <p:sldId id="330" r:id="rId26"/>
    <p:sldId id="331" r:id="rId27"/>
    <p:sldId id="332" r:id="rId28"/>
    <p:sldId id="333" r:id="rId29"/>
    <p:sldId id="334" r:id="rId30"/>
    <p:sldId id="335" r:id="rId31"/>
    <p:sldId id="321" r:id="rId32"/>
    <p:sldId id="315" r:id="rId33"/>
    <p:sldId id="257" r:id="rId34"/>
    <p:sldId id="303" r:id="rId35"/>
    <p:sldId id="259" r:id="rId36"/>
    <p:sldId id="322" r:id="rId37"/>
    <p:sldId id="293" r:id="rId38"/>
    <p:sldId id="316" r:id="rId39"/>
    <p:sldId id="2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79"/>
    <p:restoredTop sz="94474"/>
  </p:normalViewPr>
  <p:slideViewPr>
    <p:cSldViewPr snapToGrid="0" snapToObjects="1">
      <p:cViewPr varScale="1">
        <p:scale>
          <a:sx n="123" d="100"/>
          <a:sy n="123" d="100"/>
        </p:scale>
        <p:origin x="9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WendysMac/Documents/SCLA%20PHILANTHROPY/PC%20PPRESENTATIONS/PHIL%20HISTORY%20+%20ANN%20RPTS/ANNUAL%20REPORT%20PC%20Charts+Data(Ex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WendysMac/Documents/SCLA%20PHILANTHROPY/PC%20PPRESENTATIONS/PHIL%20HISTORY%20+%20ANN%20RPTS/ANNUAL%20REPORT%20PC%20Charts+Data(Ex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WendysMac\Documents\SCLA%20PHILANTHROPY\PC%20PPRESENTATIONS\PHIL%20HISTORY%20+%20ANN%20RPTS\ANNUAL%20REPORT%20PC%20Charts+Data(Ex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WendysMac\Documents\SCLA%20PHILANTHROPY\PC%20PPRESENTATIONS\PHIL%20HISTORY%20+%20ANN%20RPTS\ANNUAL%20REPORT%20PC%20Charts+Data(Exel).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r>
              <a:rPr lang="en-US" sz="3000" baseline="0" dirty="0"/>
              <a:t>Preserve &amp; Protect Donations 2014-2020: $895,000</a:t>
            </a:r>
          </a:p>
        </c:rich>
      </c:tx>
      <c:overlay val="0"/>
      <c:spPr>
        <a:noFill/>
        <a:ln>
          <a:noFill/>
        </a:ln>
        <a:effectLst/>
      </c:spPr>
      <c:txPr>
        <a:bodyPr rot="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'AnnRptDATA 2021 Mtg'!$B$93</c:f>
              <c:strCache>
                <c:ptCount val="1"/>
                <c:pt idx="0">
                  <c:v>Donations- PRES + PROTECT</c:v>
                </c:pt>
              </c:strCache>
            </c:strRef>
          </c:tx>
          <c:spPr>
            <a:solidFill>
              <a:schemeClr val="accent1"/>
            </a:solidFill>
            <a:ln>
              <a:noFill/>
            </a:ln>
            <a:effectLst/>
            <a:sp3d/>
          </c:spPr>
          <c:invertIfNegative val="0"/>
          <c:dLbls>
            <c:spPr>
              <a:noFill/>
              <a:ln>
                <a:solidFill>
                  <a:prstClr val="black"/>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'AnnRptDATA 2021 Mtg'!$A$94:$A$100</c:f>
              <c:numCache>
                <c:formatCode>General</c:formatCode>
                <c:ptCount val="7"/>
                <c:pt idx="0">
                  <c:v>2014</c:v>
                </c:pt>
                <c:pt idx="1">
                  <c:v>2015</c:v>
                </c:pt>
                <c:pt idx="2">
                  <c:v>2016</c:v>
                </c:pt>
                <c:pt idx="3">
                  <c:v>2017</c:v>
                </c:pt>
                <c:pt idx="4">
                  <c:v>2018</c:v>
                </c:pt>
                <c:pt idx="5">
                  <c:v>2019</c:v>
                </c:pt>
                <c:pt idx="6">
                  <c:v>2020</c:v>
                </c:pt>
              </c:numCache>
            </c:numRef>
          </c:cat>
          <c:val>
            <c:numRef>
              <c:f>'AnnRptDATA 2021 Mtg'!$B$94:$B$100</c:f>
              <c:numCache>
                <c:formatCode>_(* #,##0_);_(* \(#,##0\);_(* "-"??_);_(@_)</c:formatCode>
                <c:ptCount val="7"/>
                <c:pt idx="0">
                  <c:v>158000</c:v>
                </c:pt>
                <c:pt idx="1">
                  <c:v>128000</c:v>
                </c:pt>
                <c:pt idx="2">
                  <c:v>154000</c:v>
                </c:pt>
                <c:pt idx="3">
                  <c:v>190000</c:v>
                </c:pt>
                <c:pt idx="4">
                  <c:v>145000</c:v>
                </c:pt>
                <c:pt idx="5">
                  <c:v>29000</c:v>
                </c:pt>
                <c:pt idx="6">
                  <c:v>91500</c:v>
                </c:pt>
              </c:numCache>
            </c:numRef>
          </c:val>
          <c:extLst>
            <c:ext xmlns:c16="http://schemas.microsoft.com/office/drawing/2014/chart" uri="{C3380CC4-5D6E-409C-BE32-E72D297353CC}">
              <c16:uniqueId val="{00000000-1B85-0E49-81C5-C12EE4EBE153}"/>
            </c:ext>
          </c:extLst>
        </c:ser>
        <c:dLbls>
          <c:showLegendKey val="0"/>
          <c:showVal val="1"/>
          <c:showCatName val="0"/>
          <c:showSerName val="0"/>
          <c:showPercent val="0"/>
          <c:showBubbleSize val="0"/>
        </c:dLbls>
        <c:gapWidth val="75"/>
        <c:shape val="box"/>
        <c:axId val="1539922048"/>
        <c:axId val="1587416960"/>
        <c:axId val="0"/>
      </c:bar3DChart>
      <c:catAx>
        <c:axId val="153992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1587416960"/>
        <c:crosses val="autoZero"/>
        <c:auto val="1"/>
        <c:lblAlgn val="ctr"/>
        <c:lblOffset val="100"/>
        <c:noMultiLvlLbl val="0"/>
      </c:catAx>
      <c:valAx>
        <c:axId val="1587416960"/>
        <c:scaling>
          <c:orientation val="minMax"/>
        </c:scaling>
        <c:delete val="1"/>
        <c:axPos val="l"/>
        <c:numFmt formatCode="_(* #,##0_);_(* \(#,##0\);_(* &quot;-&quot;??_);_(@_)" sourceLinked="1"/>
        <c:majorTickMark val="out"/>
        <c:minorTickMark val="none"/>
        <c:tickLblPos val="nextTo"/>
        <c:crossAx val="1539922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49181133280478"/>
          <c:y val="0.224841827368821"/>
          <c:w val="0.33312382643624128"/>
          <c:h val="0.66411357721218167"/>
        </c:manualLayout>
      </c:layout>
      <c:pieChart>
        <c:varyColors val="1"/>
        <c:ser>
          <c:idx val="0"/>
          <c:order val="0"/>
          <c:dPt>
            <c:idx val="0"/>
            <c:bubble3D val="0"/>
            <c:spPr>
              <a:solidFill>
                <a:schemeClr val="accent1"/>
              </a:solidFill>
              <a:ln>
                <a:solidFill>
                  <a:prstClr val="black"/>
                </a:solidFill>
              </a:ln>
              <a:effectLst/>
            </c:spPr>
            <c:extLst>
              <c:ext xmlns:c16="http://schemas.microsoft.com/office/drawing/2014/chart" uri="{C3380CC4-5D6E-409C-BE32-E72D297353CC}">
                <c16:uniqueId val="{00000001-DC76-1240-A4CE-5B4F429FD3DE}"/>
              </c:ext>
            </c:extLst>
          </c:dPt>
          <c:dPt>
            <c:idx val="1"/>
            <c:bubble3D val="0"/>
            <c:spPr>
              <a:solidFill>
                <a:schemeClr val="accent1">
                  <a:lumMod val="60000"/>
                  <a:lumOff val="40000"/>
                </a:schemeClr>
              </a:solidFill>
              <a:ln>
                <a:solidFill>
                  <a:prstClr val="black"/>
                </a:solidFill>
              </a:ln>
              <a:effectLst/>
            </c:spPr>
            <c:extLst>
              <c:ext xmlns:c16="http://schemas.microsoft.com/office/drawing/2014/chart" uri="{C3380CC4-5D6E-409C-BE32-E72D297353CC}">
                <c16:uniqueId val="{00000003-DC76-1240-A4CE-5B4F429FD3DE}"/>
              </c:ext>
            </c:extLst>
          </c:dPt>
          <c:dPt>
            <c:idx val="2"/>
            <c:bubble3D val="0"/>
            <c:explosion val="10"/>
            <c:spPr>
              <a:pattFill prst="dashUpDiag">
                <a:fgClr>
                  <a:srgbClr val="7030A0"/>
                </a:fgClr>
                <a:bgClr>
                  <a:schemeClr val="accent5">
                    <a:lumMod val="60000"/>
                    <a:lumOff val="40000"/>
                  </a:schemeClr>
                </a:bgClr>
              </a:pattFill>
              <a:ln>
                <a:solidFill>
                  <a:prstClr val="black"/>
                </a:solidFill>
              </a:ln>
              <a:effectLst/>
            </c:spPr>
            <c:extLst>
              <c:ext xmlns:c16="http://schemas.microsoft.com/office/drawing/2014/chart" uri="{C3380CC4-5D6E-409C-BE32-E72D297353CC}">
                <c16:uniqueId val="{00000005-DC76-1240-A4CE-5B4F429FD3DE}"/>
              </c:ext>
            </c:extLst>
          </c:dPt>
          <c:dLbls>
            <c:dLbl>
              <c:idx val="0"/>
              <c:layout>
                <c:manualLayout>
                  <c:x val="7.2937851737679305E-2"/>
                  <c:y val="6.75505500458417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5F94A870-E489-BE44-936B-8AC0E8928093}" type="CATEGORYNAME">
                      <a:rPr lang="en-US" sz="2000" b="1" i="0" baseline="0"/>
                      <a:pPr>
                        <a:defRPr/>
                      </a:pPr>
                      <a:t>[CATEGORY NAME]</a:t>
                    </a:fld>
                    <a:r>
                      <a:rPr lang="en-US" sz="2000" b="1" i="0" baseline="0" dirty="0"/>
                      <a:t>
$220,000</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708859973128064"/>
                      <c:h val="0.25493066366277239"/>
                    </c:manualLayout>
                  </c15:layout>
                  <c15:dlblFieldTable/>
                  <c15:showDataLabelsRange val="0"/>
                </c:ext>
                <c:ext xmlns:c16="http://schemas.microsoft.com/office/drawing/2014/chart" uri="{C3380CC4-5D6E-409C-BE32-E72D297353CC}">
                  <c16:uniqueId val="{00000001-DC76-1240-A4CE-5B4F429FD3DE}"/>
                </c:ext>
              </c:extLst>
            </c:dLbl>
            <c:dLbl>
              <c:idx val="1"/>
              <c:layout>
                <c:manualLayout>
                  <c:x val="6.1000646229500778E-2"/>
                  <c:y val="-0.15466675640101987"/>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2"/>
                        </a:solidFill>
                        <a:latin typeface="+mn-lt"/>
                        <a:ea typeface="+mn-ea"/>
                        <a:cs typeface="+mn-cs"/>
                      </a:defRPr>
                    </a:pPr>
                    <a:fld id="{02BA2273-80B6-7A4D-8217-7AEF3EF3A420}" type="CATEGORYNAME">
                      <a:rPr lang="en-US" sz="2000" b="1" i="0" baseline="0"/>
                      <a:pPr>
                        <a:defRPr b="1"/>
                      </a:pPr>
                      <a:t>[CATEGORY NAME]</a:t>
                    </a:fld>
                    <a:r>
                      <a:rPr lang="en-US" sz="2000" b="1" i="0" baseline="0" dirty="0"/>
                      <a:t>
$828,000</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372768358542973"/>
                      <c:h val="0.20168582899647938"/>
                    </c:manualLayout>
                  </c15:layout>
                  <c15:dlblFieldTable/>
                  <c15:showDataLabelsRange val="0"/>
                </c:ext>
                <c:ext xmlns:c16="http://schemas.microsoft.com/office/drawing/2014/chart" uri="{C3380CC4-5D6E-409C-BE32-E72D297353CC}">
                  <c16:uniqueId val="{00000003-DC76-1240-A4CE-5B4F429FD3DE}"/>
                </c:ext>
              </c:extLst>
            </c:dLbl>
            <c:dLbl>
              <c:idx val="2"/>
              <c:layout>
                <c:manualLayout>
                  <c:x val="-3.5698308552995175E-2"/>
                  <c:y val="7.731600136366795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0A129D9F-313B-C441-A887-182C45FA3D2A}" type="CATEGORYNAME">
                      <a:rPr lang="en-US" sz="2000" b="1" i="0" baseline="0"/>
                      <a:pPr>
                        <a:defRPr/>
                      </a:pPr>
                      <a:t>[CATEGORY NAME]</a:t>
                    </a:fld>
                    <a:endParaRPr lang="en-US" sz="2000" b="1" i="0" baseline="0" dirty="0"/>
                  </a:p>
                  <a:p>
                    <a:pPr>
                      <a:defRPr/>
                    </a:pPr>
                    <a:r>
                      <a:rPr lang="en-US" sz="2000" b="1" i="0" baseline="0" dirty="0"/>
                      <a:t>$180,000</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363680235339663"/>
                      <c:h val="0.22410470675070804"/>
                    </c:manualLayout>
                  </c15:layout>
                  <c15:dlblFieldTable/>
                  <c15:showDataLabelsRange val="0"/>
                </c:ext>
                <c:ext xmlns:c16="http://schemas.microsoft.com/office/drawing/2014/chart" uri="{C3380CC4-5D6E-409C-BE32-E72D297353CC}">
                  <c16:uniqueId val="{00000005-DC76-1240-A4CE-5B4F429FD3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'AnnRptDATA 2021 Mtg'!$B$7:$D$7</c:f>
              <c:strCache>
                <c:ptCount val="3"/>
                <c:pt idx="0">
                  <c:v>Emergency Reserve</c:v>
                </c:pt>
                <c:pt idx="1">
                  <c:v>Endowment</c:v>
                </c:pt>
                <c:pt idx="2">
                  <c:v>Emerg Res Gap to Goal</c:v>
                </c:pt>
              </c:strCache>
            </c:strRef>
          </c:cat>
          <c:val>
            <c:numRef>
              <c:f>'AnnRptDATA 2021 Mtg'!$B$8:$D$8</c:f>
              <c:numCache>
                <c:formatCode>_(* #,##0_);_(* \(#,##0\);_(* "-"??_);_(@_)</c:formatCode>
                <c:ptCount val="3"/>
                <c:pt idx="0" formatCode="_(&quot;$&quot;* #,##0_);_(&quot;$&quot;* \(#,##0\);_(&quot;$&quot;* &quot;-&quot;??_);_(@_)">
                  <c:v>220000</c:v>
                </c:pt>
                <c:pt idx="1">
                  <c:v>828000</c:v>
                </c:pt>
                <c:pt idx="2" formatCode="General">
                  <c:v>180000</c:v>
                </c:pt>
              </c:numCache>
            </c:numRef>
          </c:val>
          <c:extLst>
            <c:ext xmlns:c16="http://schemas.microsoft.com/office/drawing/2014/chart" uri="{C3380CC4-5D6E-409C-BE32-E72D297353CC}">
              <c16:uniqueId val="{00000006-DC76-1240-A4CE-5B4F429FD3D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288368179744647E-2"/>
          <c:y val="0.14046733924139609"/>
          <c:w val="0.97520310555808987"/>
          <c:h val="0.6843246368884407"/>
        </c:manualLayout>
      </c:layout>
      <c:bar3DChart>
        <c:barDir val="col"/>
        <c:grouping val="stacked"/>
        <c:varyColors val="0"/>
        <c:ser>
          <c:idx val="0"/>
          <c:order val="0"/>
          <c:tx>
            <c:strRef>
              <c:f>'AnnRptDATA 2021 Mtg'!$B$67</c:f>
              <c:strCache>
                <c:ptCount val="1"/>
                <c:pt idx="0">
                  <c:v>Donations</c:v>
                </c:pt>
              </c:strCache>
            </c:strRef>
          </c:tx>
          <c:spPr>
            <a:solidFill>
              <a:schemeClr val="accent1">
                <a:shade val="76000"/>
              </a:schemeClr>
            </a:solidFill>
            <a:ln>
              <a:noFill/>
            </a:ln>
            <a:effectLst/>
            <a:sp3d/>
          </c:spPr>
          <c:invertIfNegative val="0"/>
          <c:dLbls>
            <c:spPr>
              <a:noFill/>
              <a:ln>
                <a:solidFill>
                  <a:prstClr val="black"/>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'AnnRptDATA 2021 Mtg'!$A$68:$A$74</c:f>
              <c:numCache>
                <c:formatCode>General</c:formatCode>
                <c:ptCount val="7"/>
                <c:pt idx="0">
                  <c:v>2014</c:v>
                </c:pt>
                <c:pt idx="1">
                  <c:v>2015</c:v>
                </c:pt>
                <c:pt idx="2">
                  <c:v>2016</c:v>
                </c:pt>
                <c:pt idx="3">
                  <c:v>2017</c:v>
                </c:pt>
                <c:pt idx="4">
                  <c:v>2018</c:v>
                </c:pt>
                <c:pt idx="5">
                  <c:v>2019</c:v>
                </c:pt>
                <c:pt idx="6">
                  <c:v>2020</c:v>
                </c:pt>
              </c:numCache>
            </c:numRef>
          </c:cat>
          <c:val>
            <c:numRef>
              <c:f>'AnnRptDATA 2021 Mtg'!$B$68:$B$74</c:f>
              <c:numCache>
                <c:formatCode>_(* #,##0_);_(* \(#,##0\);_(* "-"??_);_(@_)</c:formatCode>
                <c:ptCount val="7"/>
                <c:pt idx="0">
                  <c:v>158000</c:v>
                </c:pt>
                <c:pt idx="1">
                  <c:v>128000</c:v>
                </c:pt>
                <c:pt idx="2">
                  <c:v>154000</c:v>
                </c:pt>
                <c:pt idx="3">
                  <c:v>190000</c:v>
                </c:pt>
                <c:pt idx="4">
                  <c:v>145000</c:v>
                </c:pt>
                <c:pt idx="5">
                  <c:v>29000</c:v>
                </c:pt>
                <c:pt idx="6">
                  <c:v>91500</c:v>
                </c:pt>
              </c:numCache>
            </c:numRef>
          </c:val>
          <c:extLst>
            <c:ext xmlns:c16="http://schemas.microsoft.com/office/drawing/2014/chart" uri="{C3380CC4-5D6E-409C-BE32-E72D297353CC}">
              <c16:uniqueId val="{00000000-BC5D-F349-B84C-A81A25577163}"/>
            </c:ext>
          </c:extLst>
        </c:ser>
        <c:ser>
          <c:idx val="1"/>
          <c:order val="1"/>
          <c:tx>
            <c:strRef>
              <c:f>'AnnRptDATA 2021 Mtg'!$C$67</c:f>
              <c:strCache>
                <c:ptCount val="1"/>
                <c:pt idx="0">
                  <c:v>Dues + Tiers</c:v>
                </c:pt>
              </c:strCache>
            </c:strRef>
          </c:tx>
          <c:spPr>
            <a:solidFill>
              <a:schemeClr val="accent1">
                <a:lumMod val="20000"/>
                <a:lumOff val="80000"/>
              </a:schemeClr>
            </a:solidFill>
            <a:ln>
              <a:solidFill>
                <a:prstClr val="black"/>
              </a:solidFill>
            </a:ln>
            <a:effectLst/>
            <a:sp3d>
              <a:contourClr>
                <a:prstClr val="black"/>
              </a:contourClr>
            </a:sp3d>
          </c:spPr>
          <c:invertIfNegative val="0"/>
          <c:dLbls>
            <c:dLbl>
              <c:idx val="0"/>
              <c:tx>
                <c:rich>
                  <a:bodyPr/>
                  <a:lstStyle/>
                  <a:p>
                    <a:r>
                      <a:rPr lang="en-US"/>
                      <a:t>4250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87-F749-99D0-5CEF053A8ED1}"/>
                </c:ext>
              </c:extLst>
            </c:dLbl>
            <c:dLbl>
              <c:idx val="1"/>
              <c:tx>
                <c:rich>
                  <a:bodyPr/>
                  <a:lstStyle/>
                  <a:p>
                    <a:r>
                      <a:rPr lang="en-US"/>
                      <a:t>4,375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287-F749-99D0-5CEF053A8ED1}"/>
                </c:ext>
              </c:extLst>
            </c:dLbl>
            <c:dLbl>
              <c:idx val="2"/>
              <c:tx>
                <c:rich>
                  <a:bodyPr/>
                  <a:lstStyle/>
                  <a:p>
                    <a:r>
                      <a:rPr lang="en-US"/>
                      <a:t>4,500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287-F749-99D0-5CEF053A8ED1}"/>
                </c:ext>
              </c:extLst>
            </c:dLbl>
            <c:spPr>
              <a:noFill/>
              <a:ln>
                <a:solidFill>
                  <a:prstClr val="black"/>
                </a:solid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'AnnRptDATA 2021 Mtg'!$A$68:$A$74</c:f>
              <c:numCache>
                <c:formatCode>General</c:formatCode>
                <c:ptCount val="7"/>
                <c:pt idx="0">
                  <c:v>2014</c:v>
                </c:pt>
                <c:pt idx="1">
                  <c:v>2015</c:v>
                </c:pt>
                <c:pt idx="2">
                  <c:v>2016</c:v>
                </c:pt>
                <c:pt idx="3">
                  <c:v>2017</c:v>
                </c:pt>
                <c:pt idx="4">
                  <c:v>2018</c:v>
                </c:pt>
                <c:pt idx="5">
                  <c:v>2019</c:v>
                </c:pt>
                <c:pt idx="6">
                  <c:v>2020</c:v>
                </c:pt>
              </c:numCache>
            </c:numRef>
          </c:cat>
          <c:val>
            <c:numRef>
              <c:f>'AnnRptDATA 2021 Mtg'!$C$68:$C$74</c:f>
              <c:numCache>
                <c:formatCode>_(* #,##0_);_(* \(#,##0\);_(* "-"??_);_(@_)</c:formatCode>
                <c:ptCount val="7"/>
                <c:pt idx="0">
                  <c:v>5000</c:v>
                </c:pt>
                <c:pt idx="1">
                  <c:v>5000</c:v>
                </c:pt>
                <c:pt idx="2">
                  <c:v>5000</c:v>
                </c:pt>
                <c:pt idx="3">
                  <c:v>8000</c:v>
                </c:pt>
                <c:pt idx="4">
                  <c:v>22885</c:v>
                </c:pt>
                <c:pt idx="5">
                  <c:v>16725</c:v>
                </c:pt>
                <c:pt idx="6">
                  <c:v>34545</c:v>
                </c:pt>
              </c:numCache>
            </c:numRef>
          </c:val>
          <c:extLst>
            <c:ext xmlns:c16="http://schemas.microsoft.com/office/drawing/2014/chart" uri="{C3380CC4-5D6E-409C-BE32-E72D297353CC}">
              <c16:uniqueId val="{00000001-BC5D-F349-B84C-A81A25577163}"/>
            </c:ext>
          </c:extLst>
        </c:ser>
        <c:dLbls>
          <c:showLegendKey val="0"/>
          <c:showVal val="1"/>
          <c:showCatName val="0"/>
          <c:showSerName val="0"/>
          <c:showPercent val="0"/>
          <c:showBubbleSize val="0"/>
        </c:dLbls>
        <c:gapWidth val="75"/>
        <c:shape val="box"/>
        <c:axId val="1539922048"/>
        <c:axId val="1587416960"/>
        <c:axId val="0"/>
      </c:bar3DChart>
      <c:catAx>
        <c:axId val="153992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1587416960"/>
        <c:crosses val="autoZero"/>
        <c:auto val="1"/>
        <c:lblAlgn val="ctr"/>
        <c:lblOffset val="100"/>
        <c:noMultiLvlLbl val="0"/>
      </c:catAx>
      <c:valAx>
        <c:axId val="1587416960"/>
        <c:scaling>
          <c:orientation val="minMax"/>
          <c:min val="0"/>
        </c:scaling>
        <c:delete val="1"/>
        <c:axPos val="l"/>
        <c:numFmt formatCode="_(* #,##0_);_(* \(#,##0\);_(* &quot;-&quot;??_);_(@_)" sourceLinked="1"/>
        <c:majorTickMark val="out"/>
        <c:minorTickMark val="none"/>
        <c:tickLblPos val="nextTo"/>
        <c:crossAx val="1539922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1">
                  <a:shade val="76000"/>
                </a:schemeClr>
              </a:solidFill>
              <a:ln>
                <a:solidFill>
                  <a:prstClr val="black"/>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372-134C-82C3-019B233C93A1}"/>
              </c:ext>
            </c:extLst>
          </c:dPt>
          <c:dPt>
            <c:idx val="1"/>
            <c:bubble3D val="0"/>
            <c:spPr>
              <a:solidFill>
                <a:schemeClr val="accent2">
                  <a:shade val="76000"/>
                </a:schemeClr>
              </a:solidFill>
              <a:ln>
                <a:solidFill>
                  <a:prstClr val="black"/>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372-134C-82C3-019B233C93A1}"/>
              </c:ext>
            </c:extLst>
          </c:dPt>
          <c:dPt>
            <c:idx val="2"/>
            <c:bubble3D val="0"/>
            <c:spPr>
              <a:solidFill>
                <a:schemeClr val="accent6"/>
              </a:solidFill>
              <a:ln>
                <a:solidFill>
                  <a:prstClr val="black"/>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372-134C-82C3-019B233C93A1}"/>
              </c:ext>
            </c:extLst>
          </c:dPt>
          <c:dPt>
            <c:idx val="3"/>
            <c:bubble3D val="0"/>
            <c:spPr>
              <a:solidFill>
                <a:schemeClr val="accent4">
                  <a:shade val="76000"/>
                </a:schemeClr>
              </a:solidFill>
              <a:ln>
                <a:solidFill>
                  <a:prstClr val="black"/>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372-134C-82C3-019B233C93A1}"/>
              </c:ext>
            </c:extLst>
          </c:dPt>
          <c:dPt>
            <c:idx val="4"/>
            <c:bubble3D val="0"/>
            <c:spPr>
              <a:solidFill>
                <a:schemeClr val="accent5">
                  <a:shade val="76000"/>
                </a:schemeClr>
              </a:solidFill>
              <a:ln>
                <a:solidFill>
                  <a:prstClr val="black"/>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372-134C-82C3-019B233C93A1}"/>
              </c:ext>
            </c:extLst>
          </c:dPt>
          <c:dPt>
            <c:idx val="5"/>
            <c:bubble3D val="0"/>
            <c:explosion val="10"/>
            <c:spPr>
              <a:pattFill prst="lgCheck">
                <a:fgClr>
                  <a:srgbClr val="FFFF00"/>
                </a:fgClr>
                <a:bgClr>
                  <a:srgbClr val="0070C0"/>
                </a:bgClr>
              </a:pattFill>
              <a:ln>
                <a:solidFill>
                  <a:prstClr val="black"/>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E372-134C-82C3-019B233C93A1}"/>
              </c:ext>
            </c:extLst>
          </c:dPt>
          <c:dLbls>
            <c:dLbl>
              <c:idx val="0"/>
              <c:layout>
                <c:manualLayout>
                  <c:x val="2.0379100622814283E-2"/>
                  <c:y val="9.6357263377792032E-2"/>
                </c:manualLayout>
              </c:layout>
              <c:spPr>
                <a:noFill/>
                <a:ln>
                  <a:solidFill>
                    <a:prstClr val="black"/>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372-134C-82C3-019B233C93A1}"/>
                </c:ext>
              </c:extLst>
            </c:dLbl>
            <c:dLbl>
              <c:idx val="1"/>
              <c:layout>
                <c:manualLayout>
                  <c:x val="-9.7981599384660981E-4"/>
                  <c:y val="-2.5772939096898696E-2"/>
                </c:manualLayout>
              </c:layout>
              <c:spPr>
                <a:noFill/>
                <a:ln>
                  <a:solidFill>
                    <a:prstClr val="black"/>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372-134C-82C3-019B233C93A1}"/>
                </c:ext>
              </c:extLst>
            </c:dLbl>
            <c:dLbl>
              <c:idx val="2"/>
              <c:layout>
                <c:manualLayout>
                  <c:x val="-8.7403292614255765E-2"/>
                  <c:y val="-0.1150600594568535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r>
                      <a:rPr lang="en-US" sz="1800" baseline="0">
                        <a:solidFill>
                          <a:schemeClr val="tx1"/>
                        </a:solidFill>
                      </a:rPr>
                      <a:t>Member Tiers </a:t>
                    </a:r>
                    <a:fld id="{D26F4B94-7309-6141-8BD1-8C262F5AF285}" type="VALUE">
                      <a:rPr lang="en-US" sz="1800" baseline="0" smtClean="0">
                        <a:solidFill>
                          <a:schemeClr val="tx1"/>
                        </a:solidFill>
                      </a:rPr>
                      <a:pPr>
                        <a:defRPr sz="1800">
                          <a:solidFill>
                            <a:schemeClr val="tx1"/>
                          </a:solidFill>
                        </a:defRPr>
                      </a:pPr>
                      <a:t>[VALUE]</a:t>
                    </a:fld>
                    <a:endParaRPr lang="en-US" sz="1800" baseline="0">
                      <a:solidFill>
                        <a:schemeClr val="tx1"/>
                      </a:solidFill>
                    </a:endParaRPr>
                  </a:p>
                </c:rich>
              </c:tx>
              <c:spPr>
                <a:noFill/>
                <a:ln>
                  <a:solidFill>
                    <a:prstClr val="black"/>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821771082563591"/>
                      <c:h val="0.11215973003374578"/>
                    </c:manualLayout>
                  </c15:layout>
                  <c15:dlblFieldTable/>
                  <c15:showDataLabelsRange val="0"/>
                </c:ext>
                <c:ext xmlns:c16="http://schemas.microsoft.com/office/drawing/2014/chart" uri="{C3380CC4-5D6E-409C-BE32-E72D297353CC}">
                  <c16:uniqueId val="{00000005-E372-134C-82C3-019B233C93A1}"/>
                </c:ext>
              </c:extLst>
            </c:dLbl>
            <c:dLbl>
              <c:idx val="3"/>
              <c:layout>
                <c:manualLayout>
                  <c:x val="-2.4576912551930848E-2"/>
                  <c:y val="6.5214325887835489E-2"/>
                </c:manualLayout>
              </c:layout>
              <c:spPr>
                <a:noFill/>
                <a:ln>
                  <a:solidFill>
                    <a:prstClr val="black"/>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372-134C-82C3-019B233C93A1}"/>
                </c:ext>
              </c:extLst>
            </c:dLbl>
            <c:dLbl>
              <c:idx val="4"/>
              <c:layout>
                <c:manualLayout>
                  <c:x val="-2.6733672205618286E-2"/>
                  <c:y val="7.0786598103808412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7BDAB3CF-29C8-3744-BB20-FBFBEC321D3D}" type="CATEGORYNAME">
                      <a:rPr lang="en-US" sz="1800" baseline="0"/>
                      <a:pPr>
                        <a:defRPr sz="1800">
                          <a:solidFill>
                            <a:schemeClr val="tx1"/>
                          </a:solidFill>
                        </a:defRPr>
                      </a:pPr>
                      <a:t>[CATEGORY NAME]</a:t>
                    </a:fld>
                    <a:r>
                      <a:rPr lang="en-US" sz="1800" baseline="0" dirty="0"/>
                      <a:t>
</a:t>
                    </a:r>
                    <a:fld id="{6DD46F21-193D-FC43-A7FB-DA7B2DED5EF8}" type="PERCENTAGE">
                      <a:rPr lang="en-US" sz="1800" baseline="0"/>
                      <a:pPr>
                        <a:defRPr sz="1800">
                          <a:solidFill>
                            <a:schemeClr val="tx1"/>
                          </a:solidFill>
                        </a:defRPr>
                      </a:pPr>
                      <a:t>[PERCENTAGE]</a:t>
                    </a:fld>
                    <a:endParaRPr lang="en-US" sz="1800" baseline="0" dirty="0"/>
                  </a:p>
                </c:rich>
              </c:tx>
              <c:spPr>
                <a:noFill/>
                <a:ln>
                  <a:solidFill>
                    <a:prstClr val="black"/>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91138210337715"/>
                      <c:h val="0.12688775510204081"/>
                    </c:manualLayout>
                  </c15:layout>
                  <c15:dlblFieldTable/>
                  <c15:showDataLabelsRange val="0"/>
                </c:ext>
                <c:ext xmlns:c16="http://schemas.microsoft.com/office/drawing/2014/chart" uri="{C3380CC4-5D6E-409C-BE32-E72D297353CC}">
                  <c16:uniqueId val="{00000009-E372-134C-82C3-019B233C93A1}"/>
                </c:ext>
              </c:extLst>
            </c:dLbl>
            <c:dLbl>
              <c:idx val="5"/>
              <c:layout>
                <c:manualLayout>
                  <c:x val="-4.7113419754668935E-2"/>
                  <c:y val="4.1781295195243449E-2"/>
                </c:manualLayout>
              </c:layout>
              <c:spPr>
                <a:noFill/>
                <a:ln>
                  <a:solidFill>
                    <a:prstClr val="black"/>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372-134C-82C3-019B233C93A1}"/>
                </c:ext>
              </c:extLst>
            </c:dLbl>
            <c:spPr>
              <a:solidFill>
                <a:prstClr val="black"/>
              </a:solidFill>
              <a:ln>
                <a:solidFill>
                  <a:prstClr val="black"/>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'AnnRptDATA 2021 Mtg'!$A$37:$A$42</c:f>
              <c:strCache>
                <c:ptCount val="6"/>
                <c:pt idx="0">
                  <c:v>Endowment Draw</c:v>
                </c:pt>
                <c:pt idx="1">
                  <c:v>DNR Grants</c:v>
                </c:pt>
                <c:pt idx="2">
                  <c:v>Tier Memberships</c:v>
                </c:pt>
                <c:pt idx="3">
                  <c:v>Member Dues</c:v>
                </c:pt>
                <c:pt idx="4">
                  <c:v>Events</c:v>
                </c:pt>
                <c:pt idx="5">
                  <c:v>Funding Gap</c:v>
                </c:pt>
              </c:strCache>
            </c:strRef>
          </c:cat>
          <c:val>
            <c:numRef>
              <c:f>'AnnRptDATA 2021 Mtg'!$B$37:$B$42</c:f>
              <c:numCache>
                <c:formatCode>0%</c:formatCode>
                <c:ptCount val="6"/>
                <c:pt idx="0">
                  <c:v>0.19</c:v>
                </c:pt>
                <c:pt idx="1">
                  <c:v>0.2</c:v>
                </c:pt>
                <c:pt idx="2">
                  <c:v>0.35</c:v>
                </c:pt>
                <c:pt idx="3">
                  <c:v>0.08</c:v>
                </c:pt>
                <c:pt idx="4">
                  <c:v>0.02</c:v>
                </c:pt>
                <c:pt idx="5">
                  <c:v>0.16</c:v>
                </c:pt>
              </c:numCache>
            </c:numRef>
          </c:val>
          <c:extLst>
            <c:ext xmlns:c16="http://schemas.microsoft.com/office/drawing/2014/chart" uri="{C3380CC4-5D6E-409C-BE32-E72D297353CC}">
              <c16:uniqueId val="{0000000C-E372-134C-82C3-019B233C93A1}"/>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4.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0.88636</cdr:x>
      <cdr:y>0.87496</cdr:y>
    </cdr:from>
    <cdr:to>
      <cdr:x>0.9715</cdr:x>
      <cdr:y>0.92375</cdr:y>
    </cdr:to>
    <cdr:sp macro="" textlink="">
      <cdr:nvSpPr>
        <cdr:cNvPr id="2" name="TextBox 1">
          <a:extLst xmlns:a="http://schemas.openxmlformats.org/drawingml/2006/main">
            <a:ext uri="{FF2B5EF4-FFF2-40B4-BE49-F238E27FC236}">
              <a16:creationId xmlns:a16="http://schemas.microsoft.com/office/drawing/2014/main" id="{E5F19C64-65A6-F341-898C-C553E7A99922}"/>
            </a:ext>
          </a:extLst>
        </cdr:cNvPr>
        <cdr:cNvSpPr txBox="1"/>
      </cdr:nvSpPr>
      <cdr:spPr>
        <a:xfrm xmlns:a="http://schemas.openxmlformats.org/drawingml/2006/main">
          <a:off x="6373694" y="4995333"/>
          <a:ext cx="612227" cy="2785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0.72915</cdr:x>
      <cdr:y>0.82048</cdr:y>
    </cdr:from>
    <cdr:to>
      <cdr:x>0.9867</cdr:x>
      <cdr:y>0.91422</cdr:y>
    </cdr:to>
    <cdr:sp macro="" textlink="">
      <cdr:nvSpPr>
        <cdr:cNvPr id="3" name="TextBox 2">
          <a:extLst xmlns:a="http://schemas.openxmlformats.org/drawingml/2006/main">
            <a:ext uri="{FF2B5EF4-FFF2-40B4-BE49-F238E27FC236}">
              <a16:creationId xmlns:a16="http://schemas.microsoft.com/office/drawing/2014/main" id="{606A1E70-1B14-154A-93F9-F0B198C7D2C7}"/>
            </a:ext>
          </a:extLst>
        </cdr:cNvPr>
        <cdr:cNvSpPr txBox="1"/>
      </cdr:nvSpPr>
      <cdr:spPr>
        <a:xfrm xmlns:a="http://schemas.openxmlformats.org/drawingml/2006/main">
          <a:off x="7889706" y="4084662"/>
          <a:ext cx="2786760" cy="466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dirty="0">
              <a:solidFill>
                <a:schemeClr val="tx1"/>
              </a:solidFill>
            </a:rPr>
            <a:t>Source: Projected Budget 2021</a:t>
          </a:r>
        </a:p>
        <a:p xmlns:a="http://schemas.openxmlformats.org/drawingml/2006/main">
          <a:endParaRPr lang="en-US" sz="1100" dirty="0"/>
        </a:p>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F4F11-3876-6348-B750-92BEF38C632E}" type="datetimeFigureOut">
              <a:rPr lang="en-US" smtClean="0"/>
              <a:t>6/7/21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8A4D0-8ADB-6C48-9C6C-CD9C2EF7F76E}" type="slidenum">
              <a:rPr lang="en-US" smtClean="0"/>
              <a:t>‹#›</a:t>
            </a:fld>
            <a:endParaRPr lang="en-US" dirty="0"/>
          </a:p>
        </p:txBody>
      </p:sp>
    </p:spTree>
    <p:extLst>
      <p:ext uri="{BB962C8B-B14F-4D97-AF65-F5344CB8AC3E}">
        <p14:creationId xmlns:p14="http://schemas.microsoft.com/office/powerpoint/2010/main" val="191547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8A4D0-8ADB-6C48-9C6C-CD9C2EF7F76E}" type="slidenum">
              <a:rPr lang="en-US" smtClean="0"/>
              <a:t>21</a:t>
            </a:fld>
            <a:endParaRPr lang="en-US"/>
          </a:p>
        </p:txBody>
      </p:sp>
    </p:spTree>
    <p:extLst>
      <p:ext uri="{BB962C8B-B14F-4D97-AF65-F5344CB8AC3E}">
        <p14:creationId xmlns:p14="http://schemas.microsoft.com/office/powerpoint/2010/main" val="411862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8A4D0-8ADB-6C48-9C6C-CD9C2EF7F76E}" type="slidenum">
              <a:rPr lang="en-US" smtClean="0"/>
              <a:t>24</a:t>
            </a:fld>
            <a:endParaRPr lang="en-US"/>
          </a:p>
        </p:txBody>
      </p:sp>
    </p:spTree>
    <p:extLst>
      <p:ext uri="{BB962C8B-B14F-4D97-AF65-F5344CB8AC3E}">
        <p14:creationId xmlns:p14="http://schemas.microsoft.com/office/powerpoint/2010/main" val="2785666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BOD $1.2 Million campaign launched in 2 parts:</a:t>
            </a:r>
          </a:p>
          <a:p>
            <a:r>
              <a:rPr lang="en-US" dirty="0"/>
              <a:t>	ENDOWMENT $800K </a:t>
            </a:r>
          </a:p>
          <a:p>
            <a:r>
              <a:rPr lang="en-US" dirty="0"/>
              <a:t>	EMERGENCY RESERVE $400K</a:t>
            </a:r>
          </a:p>
          <a:p>
            <a:endParaRPr lang="en-US" dirty="0"/>
          </a:p>
          <a:p>
            <a:r>
              <a:rPr lang="en-US" dirty="0"/>
              <a:t>Purpose:   To provide a sustainable financial model to fund mission activities</a:t>
            </a:r>
          </a:p>
          <a:p>
            <a:r>
              <a:rPr lang="en-US" dirty="0"/>
              <a:t>                    Endowment To Serve in Perpetuity with annual draw ~ to cover up to 50% of annual expenses</a:t>
            </a:r>
          </a:p>
          <a:p>
            <a:r>
              <a:rPr lang="en-US" dirty="0"/>
              <a:t>	Emergency Reserve to maintain at least $300K for EWM / other AIS mitigation + $100K if needed to augment budget</a:t>
            </a:r>
          </a:p>
          <a:p>
            <a:r>
              <a:rPr lang="en-US" dirty="0"/>
              <a:t>	Emergency Reserve was not to be used for administrative expenses – AIS only</a:t>
            </a:r>
          </a:p>
          <a:p>
            <a:endParaRPr lang="en-US" dirty="0"/>
          </a:p>
          <a:p>
            <a:endParaRPr lang="en-US" dirty="0"/>
          </a:p>
        </p:txBody>
      </p:sp>
      <p:sp>
        <p:nvSpPr>
          <p:cNvPr id="4" name="Slide Number Placeholder 3"/>
          <p:cNvSpPr>
            <a:spLocks noGrp="1"/>
          </p:cNvSpPr>
          <p:nvPr>
            <p:ph type="sldNum" sz="quarter" idx="5"/>
          </p:nvPr>
        </p:nvSpPr>
        <p:spPr/>
        <p:txBody>
          <a:bodyPr/>
          <a:lstStyle/>
          <a:p>
            <a:fld id="{328EF230-1C89-724D-ABD9-BD87C8120B04}" type="slidenum">
              <a:rPr lang="en-US" smtClean="0"/>
              <a:t>25</a:t>
            </a:fld>
            <a:endParaRPr lang="en-US"/>
          </a:p>
        </p:txBody>
      </p:sp>
    </p:spTree>
    <p:extLst>
      <p:ext uri="{BB962C8B-B14F-4D97-AF65-F5344CB8AC3E}">
        <p14:creationId xmlns:p14="http://schemas.microsoft.com/office/powerpoint/2010/main" val="312072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DID WE DO?  IS IT TIME TO CELEBRATE?</a:t>
            </a:r>
          </a:p>
          <a:p>
            <a:pPr marL="0" indent="0">
              <a:buNone/>
            </a:pPr>
            <a:r>
              <a:rPr lang="en-US" dirty="0"/>
              <a:t>2 Part Answer:</a:t>
            </a:r>
          </a:p>
          <a:p>
            <a:pPr marL="0" indent="0">
              <a:buNone/>
            </a:pPr>
            <a:r>
              <a:rPr lang="en-US" b="1" dirty="0"/>
              <a:t>PART 1.  </a:t>
            </a:r>
            <a:r>
              <a:rPr lang="en-US" dirty="0"/>
              <a:t>“</a:t>
            </a:r>
            <a:r>
              <a:rPr lang="en-US" b="1" dirty="0">
                <a:solidFill>
                  <a:srgbClr val="FFFF00"/>
                </a:solidFill>
              </a:rPr>
              <a:t>VERY GOOD!”  Yes, (Celebrate).  YAY US!  And THANK YOU TO ALL Benefactors who made this possible!</a:t>
            </a:r>
          </a:p>
          <a:p>
            <a:pPr lvl="1"/>
            <a:r>
              <a:rPr lang="en-US" dirty="0"/>
              <a:t>As of Dec. 31, 2020:  ~$895,000 Collected (79% of Goal)</a:t>
            </a:r>
          </a:p>
          <a:p>
            <a:pPr lvl="1"/>
            <a:r>
              <a:rPr lang="en-US" dirty="0"/>
              <a:t>We have done exactly what we told you we would do: Put processes and best practices solutions in place to manage the endowment and the Emergency Reserve Funds, so as donations flow in, we are following a disciplined process and are on the way to a SUSTAINABLE FINANCIAL ORGANIZATION</a:t>
            </a:r>
          </a:p>
          <a:p>
            <a:endParaRPr lang="en-US" dirty="0"/>
          </a:p>
        </p:txBody>
      </p:sp>
      <p:sp>
        <p:nvSpPr>
          <p:cNvPr id="4" name="Slide Number Placeholder 3"/>
          <p:cNvSpPr>
            <a:spLocks noGrp="1"/>
          </p:cNvSpPr>
          <p:nvPr>
            <p:ph type="sldNum" sz="quarter" idx="5"/>
          </p:nvPr>
        </p:nvSpPr>
        <p:spPr/>
        <p:txBody>
          <a:bodyPr/>
          <a:lstStyle/>
          <a:p>
            <a:fld id="{328EF230-1C89-724D-ABD9-BD87C8120B04}" type="slidenum">
              <a:rPr lang="en-US" smtClean="0"/>
              <a:t>26</a:t>
            </a:fld>
            <a:endParaRPr lang="en-US"/>
          </a:p>
        </p:txBody>
      </p:sp>
    </p:spTree>
    <p:extLst>
      <p:ext uri="{BB962C8B-B14F-4D97-AF65-F5344CB8AC3E}">
        <p14:creationId xmlns:p14="http://schemas.microsoft.com/office/powerpoint/2010/main" val="194077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PART 2.  WE STILL Have a GAP with our original goal (WE NEED TO RAISE $180,000 to meet Goal)</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In 2017addition – FISH TIER MEMBERSHIPS introduced to create current cash flow (above DNR limit of $50/year)</a:t>
            </a:r>
          </a:p>
          <a:p>
            <a:pPr lvl="1"/>
            <a:endParaRPr lang="en-US" dirty="0"/>
          </a:p>
          <a:p>
            <a:pPr lvl="1"/>
            <a:endParaRPr lang="en-US" dirty="0"/>
          </a:p>
          <a:p>
            <a:pPr lvl="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FFFF00"/>
              </a:solidFill>
            </a:endParaRPr>
          </a:p>
          <a:p>
            <a:endParaRPr lang="en-US" dirty="0"/>
          </a:p>
        </p:txBody>
      </p:sp>
      <p:sp>
        <p:nvSpPr>
          <p:cNvPr id="4" name="Slide Number Placeholder 3"/>
          <p:cNvSpPr>
            <a:spLocks noGrp="1"/>
          </p:cNvSpPr>
          <p:nvPr>
            <p:ph type="sldNum" sz="quarter" idx="5"/>
          </p:nvPr>
        </p:nvSpPr>
        <p:spPr/>
        <p:txBody>
          <a:bodyPr/>
          <a:lstStyle/>
          <a:p>
            <a:fld id="{328EF230-1C89-724D-ABD9-BD87C8120B04}" type="slidenum">
              <a:rPr lang="en-US" smtClean="0"/>
              <a:t>27</a:t>
            </a:fld>
            <a:endParaRPr lang="en-US"/>
          </a:p>
        </p:txBody>
      </p:sp>
    </p:spTree>
    <p:extLst>
      <p:ext uri="{BB962C8B-B14F-4D97-AF65-F5344CB8AC3E}">
        <p14:creationId xmlns:p14="http://schemas.microsoft.com/office/powerpoint/2010/main" val="121255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 2016 we transitioned from a “Fundraising Campaign” to an “Annual Giving Program” to keep donations flowing, AND</a:t>
            </a:r>
          </a:p>
          <a:p>
            <a:pPr lvl="1"/>
            <a:r>
              <a:rPr lang="en-US" dirty="0"/>
              <a:t>2017: ADDED FISH TIER Memberships </a:t>
            </a:r>
          </a:p>
          <a:p>
            <a:pPr lvl="1"/>
            <a:r>
              <a:rPr lang="en-US" dirty="0"/>
              <a:t>                                   Gifts Embedded in Fish Tiers: 2017-2020: $64,000 (used for current expenses)</a:t>
            </a:r>
          </a:p>
          <a:p>
            <a:pPr lvl="1"/>
            <a:r>
              <a:rPr lang="en-US" dirty="0"/>
              <a:t>We now have over 100 members in FISH TIERS</a:t>
            </a:r>
          </a:p>
          <a:p>
            <a:pPr lvl="1"/>
            <a:r>
              <a:rPr lang="en-US" dirty="0"/>
              <a:t>We now have current cash flow that is meaningful (we hope it is sustainable!)</a:t>
            </a:r>
          </a:p>
          <a:p>
            <a:pPr lvl="1"/>
            <a:endParaRPr lang="en-US" b="1" dirty="0"/>
          </a:p>
          <a:p>
            <a:pPr lvl="1"/>
            <a:r>
              <a:rPr lang="en-US" b="1" dirty="0" err="1"/>
              <a:t>Exel</a:t>
            </a:r>
            <a:r>
              <a:rPr lang="en-US" b="1" dirty="0"/>
              <a:t> Source Document:</a:t>
            </a:r>
          </a:p>
          <a:p>
            <a:pPr lvl="1"/>
            <a:r>
              <a:rPr lang="en-US" dirty="0"/>
              <a:t>  SCLA PHILANTHROPY/PC PRESENTATIONS/PHIL HISTORY + Annual Reports/ ANNUAL REPORT PC Charts + Data(</a:t>
            </a:r>
            <a:r>
              <a:rPr lang="en-US" dirty="0" err="1"/>
              <a:t>Exel</a:t>
            </a:r>
            <a:r>
              <a:rPr lang="en-US" dirty="0"/>
              <a:t>).xlsx</a:t>
            </a:r>
          </a:p>
          <a:p>
            <a:endParaRPr lang="en-US" dirty="0"/>
          </a:p>
        </p:txBody>
      </p:sp>
      <p:sp>
        <p:nvSpPr>
          <p:cNvPr id="4" name="Slide Number Placeholder 3"/>
          <p:cNvSpPr>
            <a:spLocks noGrp="1"/>
          </p:cNvSpPr>
          <p:nvPr>
            <p:ph type="sldNum" sz="quarter" idx="5"/>
          </p:nvPr>
        </p:nvSpPr>
        <p:spPr/>
        <p:txBody>
          <a:bodyPr/>
          <a:lstStyle/>
          <a:p>
            <a:fld id="{328EF230-1C89-724D-ABD9-BD87C8120B04}" type="slidenum">
              <a:rPr lang="en-US" smtClean="0"/>
              <a:t>28</a:t>
            </a:fld>
            <a:endParaRPr lang="en-US"/>
          </a:p>
        </p:txBody>
      </p:sp>
    </p:spTree>
    <p:extLst>
      <p:ext uri="{BB962C8B-B14F-4D97-AF65-F5344CB8AC3E}">
        <p14:creationId xmlns:p14="http://schemas.microsoft.com/office/powerpoint/2010/main" val="3420449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still have a funding gap.</a:t>
            </a:r>
          </a:p>
          <a:p>
            <a:endParaRPr lang="en-US" dirty="0"/>
          </a:p>
        </p:txBody>
      </p:sp>
      <p:sp>
        <p:nvSpPr>
          <p:cNvPr id="4" name="Slide Number Placeholder 3"/>
          <p:cNvSpPr>
            <a:spLocks noGrp="1"/>
          </p:cNvSpPr>
          <p:nvPr>
            <p:ph type="sldNum" sz="quarter" idx="5"/>
          </p:nvPr>
        </p:nvSpPr>
        <p:spPr/>
        <p:txBody>
          <a:bodyPr/>
          <a:lstStyle/>
          <a:p>
            <a:fld id="{328EF230-1C89-724D-ABD9-BD87C8120B04}" type="slidenum">
              <a:rPr lang="en-US" smtClean="0"/>
              <a:t>29</a:t>
            </a:fld>
            <a:endParaRPr lang="en-US"/>
          </a:p>
        </p:txBody>
      </p:sp>
    </p:spTree>
    <p:extLst>
      <p:ext uri="{BB962C8B-B14F-4D97-AF65-F5344CB8AC3E}">
        <p14:creationId xmlns:p14="http://schemas.microsoft.com/office/powerpoint/2010/main" val="2335859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to PRESERVE &amp; PROTECT the lakes</a:t>
            </a:r>
          </a:p>
          <a:p>
            <a:r>
              <a:rPr lang="en-US" dirty="0"/>
              <a:t>THREAT is Growing each year – we are surrounded by lakes with EWM</a:t>
            </a:r>
          </a:p>
          <a:p>
            <a:r>
              <a:rPr lang="en-US" dirty="0"/>
              <a:t>Each year 200-300 boats enter Spider Chain of Lakes; many have been in other lakes within 5 days of launch here</a:t>
            </a:r>
          </a:p>
          <a:p>
            <a:r>
              <a:rPr lang="en-US" dirty="0"/>
              <a:t>OUR MISSION is greater today, and the need for a SUSTAINABLE FINANCIAL MODEL is great.  If we wish to expand our spending on mission we must grow the Endowment and Emergency Reserve Funds.</a:t>
            </a:r>
          </a:p>
          <a:p>
            <a:endParaRPr lang="en-US" dirty="0"/>
          </a:p>
          <a:p>
            <a:r>
              <a:rPr lang="en-US" dirty="0"/>
              <a:t>Thank you for your help in getting us closer to a sustainable financial organization!</a:t>
            </a:r>
          </a:p>
          <a:p>
            <a:endParaRPr lang="en-US" dirty="0"/>
          </a:p>
        </p:txBody>
      </p:sp>
      <p:sp>
        <p:nvSpPr>
          <p:cNvPr id="4" name="Slide Number Placeholder 3"/>
          <p:cNvSpPr>
            <a:spLocks noGrp="1"/>
          </p:cNvSpPr>
          <p:nvPr>
            <p:ph type="sldNum" sz="quarter" idx="5"/>
          </p:nvPr>
        </p:nvSpPr>
        <p:spPr/>
        <p:txBody>
          <a:bodyPr/>
          <a:lstStyle/>
          <a:p>
            <a:fld id="{328EF230-1C89-724D-ABD9-BD87C8120B04}" type="slidenum">
              <a:rPr lang="en-US" smtClean="0"/>
              <a:t>30</a:t>
            </a:fld>
            <a:endParaRPr lang="en-US"/>
          </a:p>
        </p:txBody>
      </p:sp>
    </p:spTree>
    <p:extLst>
      <p:ext uri="{BB962C8B-B14F-4D97-AF65-F5344CB8AC3E}">
        <p14:creationId xmlns:p14="http://schemas.microsoft.com/office/powerpoint/2010/main" val="232567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721B-C1E4-1744-88FB-AEB2895A79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04279-C31F-044E-BB4F-69EA03E29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F91BD5-C2F1-F948-9305-043EE9F02EB8}"/>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5" name="Footer Placeholder 4">
            <a:extLst>
              <a:ext uri="{FF2B5EF4-FFF2-40B4-BE49-F238E27FC236}">
                <a16:creationId xmlns:a16="http://schemas.microsoft.com/office/drawing/2014/main" id="{E36D96E2-BB06-4845-90F5-AD1F16C2E5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F63733-2C98-2042-B460-38B96323F144}"/>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2843625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74AC-B264-1D42-AE20-CECFCD20EC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9BBBB-44A7-F94F-9D56-850B5EB94F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70651-E8D7-794F-9BA1-0219F233FEF6}"/>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5" name="Footer Placeholder 4">
            <a:extLst>
              <a:ext uri="{FF2B5EF4-FFF2-40B4-BE49-F238E27FC236}">
                <a16:creationId xmlns:a16="http://schemas.microsoft.com/office/drawing/2014/main" id="{8F9B687C-13E7-5244-9A58-EFED3C44C1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EC7BD5-DC68-414E-8F64-B789680F6C5A}"/>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938671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48CF6-DB4F-D04E-A75A-0370F21536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D7B130-A236-0148-B310-5B60B86C87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D7F4A-E73B-2245-9458-65C1C6A7597A}"/>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5" name="Footer Placeholder 4">
            <a:extLst>
              <a:ext uri="{FF2B5EF4-FFF2-40B4-BE49-F238E27FC236}">
                <a16:creationId xmlns:a16="http://schemas.microsoft.com/office/drawing/2014/main" id="{F7826C41-53E7-394B-8D96-ACA34860A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543143-3342-5041-9A27-20FB8927FC85}"/>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371142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B4839-8BD1-CC4B-8498-4D54724A8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E9A05-7282-E14D-8CF8-4290B5E2C9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600B1-6227-F04A-9E6D-3394B84A2B2A}"/>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5" name="Footer Placeholder 4">
            <a:extLst>
              <a:ext uri="{FF2B5EF4-FFF2-40B4-BE49-F238E27FC236}">
                <a16:creationId xmlns:a16="http://schemas.microsoft.com/office/drawing/2014/main" id="{2BA4C57F-C8D7-5849-899C-6AFC0ABDBC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C35FEA-C33B-9544-9335-1AFDB28D14C4}"/>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186093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2133-A507-6D44-8B8D-C51C64EBBF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47373C-04FE-4A4D-BCF1-30DC5E80E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AD34B2-DD4C-8F43-8DFD-B3FE4EC334D5}"/>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5" name="Footer Placeholder 4">
            <a:extLst>
              <a:ext uri="{FF2B5EF4-FFF2-40B4-BE49-F238E27FC236}">
                <a16:creationId xmlns:a16="http://schemas.microsoft.com/office/drawing/2014/main" id="{92CF16C3-0111-3247-9BD0-7C98777EA0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4CC7D0-BCAA-5840-976B-9DAB06FC2E18}"/>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186245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D6CE-95F5-154D-89B2-8D6D58FA2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91889-6C48-844A-A762-A8F38E6FEB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EF0FDB-0FF0-3D49-BC7F-17299659B9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4BAFAF-C457-444A-AC5D-6539D175D8FC}"/>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6" name="Footer Placeholder 5">
            <a:extLst>
              <a:ext uri="{FF2B5EF4-FFF2-40B4-BE49-F238E27FC236}">
                <a16:creationId xmlns:a16="http://schemas.microsoft.com/office/drawing/2014/main" id="{68AEDA4A-136E-C041-B85D-20A255C020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82295F-170E-3448-ACF8-F5F3694CB54D}"/>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298198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235B9-1E19-0D44-8ABC-6C45256F03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CE5A7E-E206-944A-A512-076028E1B6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AD2E24-F734-794B-87EF-0187B184D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CDBED3-C514-E442-A388-1A9C4679F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DD379B-9BD7-FD40-89AD-BF0260422F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E0EBF-DF2F-2545-8A13-52EDA4156FAF}"/>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8" name="Footer Placeholder 7">
            <a:extLst>
              <a:ext uri="{FF2B5EF4-FFF2-40B4-BE49-F238E27FC236}">
                <a16:creationId xmlns:a16="http://schemas.microsoft.com/office/drawing/2014/main" id="{27187DA7-9906-F24A-91A6-1C1A4A88F8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5027127-885A-9D45-BB66-6BBE0671868C}"/>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235018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8192-2A8C-4B48-BCAF-21A35181F5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4A2A7A-5D0D-D549-B534-28E714ED5036}"/>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4" name="Footer Placeholder 3">
            <a:extLst>
              <a:ext uri="{FF2B5EF4-FFF2-40B4-BE49-F238E27FC236}">
                <a16:creationId xmlns:a16="http://schemas.microsoft.com/office/drawing/2014/main" id="{F0774445-FD47-D245-BD51-3FAA17C6906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C1DFE5-A64F-E741-AE49-40C6C9A0852B}"/>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217837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406B4A-70D6-D640-838B-BC4B8F637202}"/>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3" name="Footer Placeholder 2">
            <a:extLst>
              <a:ext uri="{FF2B5EF4-FFF2-40B4-BE49-F238E27FC236}">
                <a16:creationId xmlns:a16="http://schemas.microsoft.com/office/drawing/2014/main" id="{754F1784-2D14-5047-B8CC-6BEE038B3F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BCA3519-CD95-0F4B-A5DB-89C9C1AADEEE}"/>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427563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E0AF-696C-2A41-8D32-34C6A8C69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2EA188-D9DA-AB43-9EF9-2612A66C34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6B069-5123-F04C-A853-A0570DFC5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A05AAC-3DF6-6647-97BB-9F31F14FD856}"/>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6" name="Footer Placeholder 5">
            <a:extLst>
              <a:ext uri="{FF2B5EF4-FFF2-40B4-BE49-F238E27FC236}">
                <a16:creationId xmlns:a16="http://schemas.microsoft.com/office/drawing/2014/main" id="{5EBEBA70-DA85-E340-BCED-B83E226663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39C13B-56BD-2B4B-8E28-C1C798F82B85}"/>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160482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22F-D64A-E347-B300-5CA0ACD002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0AE5CB-CC10-0D49-B5B6-64F31ED0A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908B2D4-6960-3F45-A665-33EF12276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13CA41-CFA3-C548-8E69-5039E2DB146C}"/>
              </a:ext>
            </a:extLst>
          </p:cNvPr>
          <p:cNvSpPr>
            <a:spLocks noGrp="1"/>
          </p:cNvSpPr>
          <p:nvPr>
            <p:ph type="dt" sz="half" idx="10"/>
          </p:nvPr>
        </p:nvSpPr>
        <p:spPr/>
        <p:txBody>
          <a:bodyPr/>
          <a:lstStyle/>
          <a:p>
            <a:fld id="{4BCE80C8-62B8-F149-AD2A-DDD0E9E1DF54}" type="datetimeFigureOut">
              <a:rPr lang="en-US" smtClean="0"/>
              <a:t>6/7/21</a:t>
            </a:fld>
            <a:endParaRPr lang="en-US" dirty="0"/>
          </a:p>
        </p:txBody>
      </p:sp>
      <p:sp>
        <p:nvSpPr>
          <p:cNvPr id="6" name="Footer Placeholder 5">
            <a:extLst>
              <a:ext uri="{FF2B5EF4-FFF2-40B4-BE49-F238E27FC236}">
                <a16:creationId xmlns:a16="http://schemas.microsoft.com/office/drawing/2014/main" id="{21E56F7C-CDA2-8745-A5A6-90023B9F9F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69EA8A-8735-374F-8568-2613E2CA34E7}"/>
              </a:ext>
            </a:extLst>
          </p:cNvPr>
          <p:cNvSpPr>
            <a:spLocks noGrp="1"/>
          </p:cNvSpPr>
          <p:nvPr>
            <p:ph type="sldNum" sz="quarter" idx="12"/>
          </p:nvPr>
        </p:nvSpPr>
        <p:spPr/>
        <p:txBody>
          <a:bodyPr/>
          <a:lstStyle/>
          <a:p>
            <a:fld id="{F519EBA1-9993-8F45-B6CD-8CF4443B3506}" type="slidenum">
              <a:rPr lang="en-US" smtClean="0"/>
              <a:t>‹#›</a:t>
            </a:fld>
            <a:endParaRPr lang="en-US" dirty="0"/>
          </a:p>
        </p:txBody>
      </p:sp>
    </p:spTree>
    <p:extLst>
      <p:ext uri="{BB962C8B-B14F-4D97-AF65-F5344CB8AC3E}">
        <p14:creationId xmlns:p14="http://schemas.microsoft.com/office/powerpoint/2010/main" val="226923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1864D-2F9B-6D41-AFA3-FA43768B0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7D15B2-D5A8-E040-9ACE-D81461AB9E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44CAC-E5B4-134F-B094-3C44B52A8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E80C8-62B8-F149-AD2A-DDD0E9E1DF54}" type="datetimeFigureOut">
              <a:rPr lang="en-US" smtClean="0"/>
              <a:t>6/7/21</a:t>
            </a:fld>
            <a:endParaRPr lang="en-US" dirty="0"/>
          </a:p>
        </p:txBody>
      </p:sp>
      <p:sp>
        <p:nvSpPr>
          <p:cNvPr id="5" name="Footer Placeholder 4">
            <a:extLst>
              <a:ext uri="{FF2B5EF4-FFF2-40B4-BE49-F238E27FC236}">
                <a16:creationId xmlns:a16="http://schemas.microsoft.com/office/drawing/2014/main" id="{55A8B2FD-CFC4-6D46-B2B2-89BE20425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1B7A6D-BA80-5042-8D20-463A44D88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9EBA1-9993-8F45-B6CD-8CF4443B3506}" type="slidenum">
              <a:rPr lang="en-US" smtClean="0"/>
              <a:t>‹#›</a:t>
            </a:fld>
            <a:endParaRPr lang="en-US" dirty="0"/>
          </a:p>
        </p:txBody>
      </p:sp>
    </p:spTree>
    <p:extLst>
      <p:ext uri="{BB962C8B-B14F-4D97-AF65-F5344CB8AC3E}">
        <p14:creationId xmlns:p14="http://schemas.microsoft.com/office/powerpoint/2010/main" val="2336542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coven002@umn.edu" TargetMode="External"/><Relationship Id="rId2" Type="http://schemas.openxmlformats.org/officeDocument/2006/relationships/hyperlink" Target="http://spiderchainoflakes.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oven002@umn.edu" TargetMode="External"/><Relationship Id="rId2" Type="http://schemas.openxmlformats.org/officeDocument/2006/relationships/hyperlink" Target="http://spiderchainoflakes.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SpiderChainofLakes@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9AA2B-DFAB-0C4A-9224-CA796D159827}"/>
              </a:ext>
            </a:extLst>
          </p:cNvPr>
          <p:cNvSpPr>
            <a:spLocks noGrp="1"/>
          </p:cNvSpPr>
          <p:nvPr>
            <p:ph type="title"/>
          </p:nvPr>
        </p:nvSpPr>
        <p:spPr>
          <a:xfrm>
            <a:off x="1587420" y="327663"/>
            <a:ext cx="9640957" cy="1325563"/>
          </a:xfrm>
          <a:noFill/>
        </p:spPr>
        <p:txBody>
          <a:bodyPr>
            <a:noAutofit/>
          </a:bodyPr>
          <a:lstStyle/>
          <a:p>
            <a:pPr algn="ctr"/>
            <a:r>
              <a:rPr lang="en-US" sz="6000" b="1" dirty="0">
                <a:solidFill>
                  <a:schemeClr val="accent1"/>
                </a:solidFill>
                <a:latin typeface="+mn-lt"/>
              </a:rPr>
              <a:t>MEMBERSHIP MEETING 2021</a:t>
            </a:r>
          </a:p>
        </p:txBody>
      </p:sp>
      <p:pic>
        <p:nvPicPr>
          <p:cNvPr id="4" name="Content Placeholder 3">
            <a:extLst>
              <a:ext uri="{FF2B5EF4-FFF2-40B4-BE49-F238E27FC236}">
                <a16:creationId xmlns:a16="http://schemas.microsoft.com/office/drawing/2014/main" id="{7C4A9E21-70F5-9543-89B5-0C6714D95FA8}"/>
              </a:ext>
            </a:extLst>
          </p:cNvPr>
          <p:cNvPicPr>
            <a:picLocks noGrp="1" noChangeAspect="1"/>
          </p:cNvPicPr>
          <p:nvPr>
            <p:ph idx="1"/>
          </p:nvPr>
        </p:nvPicPr>
        <p:blipFill>
          <a:blip r:embed="rId2"/>
          <a:stretch>
            <a:fillRect/>
          </a:stretch>
        </p:blipFill>
        <p:spPr>
          <a:xfrm>
            <a:off x="3455130" y="2024996"/>
            <a:ext cx="5905538" cy="3643519"/>
          </a:xfrm>
          <a:prstGeom prst="rect">
            <a:avLst/>
          </a:prstGeom>
          <a:noFill/>
        </p:spPr>
      </p:pic>
    </p:spTree>
    <p:extLst>
      <p:ext uri="{BB962C8B-B14F-4D97-AF65-F5344CB8AC3E}">
        <p14:creationId xmlns:p14="http://schemas.microsoft.com/office/powerpoint/2010/main" val="1417242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1362-5289-3F42-80B6-DD58FAE955D3}"/>
              </a:ext>
            </a:extLst>
          </p:cNvPr>
          <p:cNvSpPr>
            <a:spLocks noGrp="1"/>
          </p:cNvSpPr>
          <p:nvPr>
            <p:ph type="title"/>
          </p:nvPr>
        </p:nvSpPr>
        <p:spPr/>
        <p:txBody>
          <a:bodyPr/>
          <a:lstStyle/>
          <a:p>
            <a:pPr algn="ctr"/>
            <a:r>
              <a:rPr lang="en-US" b="1" dirty="0">
                <a:solidFill>
                  <a:schemeClr val="accent1"/>
                </a:solidFill>
              </a:rPr>
              <a:t>Nominee: Wendy Wood</a:t>
            </a:r>
          </a:p>
        </p:txBody>
      </p:sp>
      <p:sp>
        <p:nvSpPr>
          <p:cNvPr id="3" name="Content Placeholder 2">
            <a:extLst>
              <a:ext uri="{FF2B5EF4-FFF2-40B4-BE49-F238E27FC236}">
                <a16:creationId xmlns:a16="http://schemas.microsoft.com/office/drawing/2014/main" id="{63E06670-4060-304F-AFB1-614937AA93A9}"/>
              </a:ext>
            </a:extLst>
          </p:cNvPr>
          <p:cNvSpPr>
            <a:spLocks noGrp="1"/>
          </p:cNvSpPr>
          <p:nvPr>
            <p:ph idx="1"/>
          </p:nvPr>
        </p:nvSpPr>
        <p:spPr>
          <a:xfrm>
            <a:off x="277586" y="1371600"/>
            <a:ext cx="11723914" cy="5306785"/>
          </a:xfrm>
        </p:spPr>
        <p:txBody>
          <a:bodyPr>
            <a:normAutofit fontScale="77500" lnSpcReduction="20000"/>
          </a:bodyPr>
          <a:lstStyle/>
          <a:p>
            <a:pPr marL="0" indent="0">
              <a:buNone/>
            </a:pPr>
            <a:r>
              <a:rPr lang="en-US" b="1" dirty="0"/>
              <a:t>History with Spider Lake and SCLA</a:t>
            </a:r>
          </a:p>
          <a:p>
            <a:pPr marL="0" indent="0">
              <a:buNone/>
            </a:pPr>
            <a:r>
              <a:rPr lang="en-US" dirty="0"/>
              <a:t>Wendy and her husband Steve Smith have been very active members of SCLA for many years. Wendy’s experience includes serving as the Investment Committee Chair since 2014, chairing the Philanthropy Committee from 2015-2018, and serving on the Membership Committee from 2013-2018..</a:t>
            </a:r>
          </a:p>
          <a:p>
            <a:pPr marL="0" indent="0">
              <a:buNone/>
            </a:pPr>
            <a:endParaRPr lang="en-US" dirty="0"/>
          </a:p>
          <a:p>
            <a:pPr marL="0" indent="0">
              <a:buNone/>
            </a:pPr>
            <a:r>
              <a:rPr lang="en-US" b="1" dirty="0"/>
              <a:t>Relevant Experience</a:t>
            </a:r>
          </a:p>
          <a:p>
            <a:pPr marL="0" indent="0">
              <a:buNone/>
            </a:pPr>
            <a:r>
              <a:rPr lang="en-US" dirty="0"/>
              <a:t>Wendy retired in 2014 after a career in finance and investment management, the last 20 years in the endowment and foundation community, where she co-managed investment portfolios of $2 to $6 billion.  She created and managed a wide array of structured (planned) gifts as well as policies and procedures for gift acceptance, management and risk assessment. Wendy has served on numerous foundation boards/committees, including JDRF International, Lourdes Foundation, Ronald McDonald House, Destination Medical Center Economic Development Agency, and the Poverello Foundation.</a:t>
            </a:r>
          </a:p>
          <a:p>
            <a:pPr marL="0" indent="0">
              <a:buNone/>
            </a:pPr>
            <a:endParaRPr lang="en-US" dirty="0"/>
          </a:p>
          <a:p>
            <a:pPr marL="0" indent="0">
              <a:buNone/>
            </a:pPr>
            <a:r>
              <a:rPr lang="en-US" b="1" dirty="0"/>
              <a:t>Interest in serving on SCLA Board</a:t>
            </a:r>
          </a:p>
          <a:p>
            <a:pPr marL="0" indent="0">
              <a:buNone/>
            </a:pPr>
            <a:r>
              <a:rPr lang="en-US" dirty="0"/>
              <a:t>Wendy  would like to serve on the SCLA board of directors to help it continue to adopt best practices to advance its mission.</a:t>
            </a:r>
          </a:p>
        </p:txBody>
      </p:sp>
    </p:spTree>
    <p:extLst>
      <p:ext uri="{BB962C8B-B14F-4D97-AF65-F5344CB8AC3E}">
        <p14:creationId xmlns:p14="http://schemas.microsoft.com/office/powerpoint/2010/main" val="336656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4A4A-0673-0444-8775-7E5AAB335964}"/>
              </a:ext>
            </a:extLst>
          </p:cNvPr>
          <p:cNvSpPr>
            <a:spLocks noGrp="1"/>
          </p:cNvSpPr>
          <p:nvPr>
            <p:ph type="title"/>
          </p:nvPr>
        </p:nvSpPr>
        <p:spPr/>
        <p:txBody>
          <a:bodyPr/>
          <a:lstStyle/>
          <a:p>
            <a:r>
              <a:rPr lang="en-US" b="1" dirty="0">
                <a:solidFill>
                  <a:schemeClr val="accent1"/>
                </a:solidFill>
              </a:rPr>
              <a:t>Proposed Slate of Board Nominations</a:t>
            </a:r>
          </a:p>
        </p:txBody>
      </p:sp>
      <p:sp>
        <p:nvSpPr>
          <p:cNvPr id="3" name="Content Placeholder 2">
            <a:extLst>
              <a:ext uri="{FF2B5EF4-FFF2-40B4-BE49-F238E27FC236}">
                <a16:creationId xmlns:a16="http://schemas.microsoft.com/office/drawing/2014/main" id="{DEBE7C6E-7687-1842-857E-8A88B873FE3A}"/>
              </a:ext>
            </a:extLst>
          </p:cNvPr>
          <p:cNvSpPr>
            <a:spLocks noGrp="1"/>
          </p:cNvSpPr>
          <p:nvPr>
            <p:ph idx="1"/>
          </p:nvPr>
        </p:nvSpPr>
        <p:spPr/>
        <p:txBody>
          <a:bodyPr>
            <a:normAutofit lnSpcReduction="10000"/>
          </a:bodyPr>
          <a:lstStyle/>
          <a:p>
            <a:pPr marL="0" indent="0">
              <a:buNone/>
            </a:pPr>
            <a:r>
              <a:rPr lang="en-US" dirty="0"/>
              <a:t>Gina Blayney 		(Term ending May 2022)</a:t>
            </a:r>
          </a:p>
          <a:p>
            <a:pPr marL="0" indent="0">
              <a:buNone/>
            </a:pPr>
            <a:endParaRPr lang="en-US" dirty="0"/>
          </a:p>
          <a:p>
            <a:pPr marL="0" indent="0">
              <a:buNone/>
            </a:pPr>
            <a:r>
              <a:rPr lang="en-US" dirty="0"/>
              <a:t>Jay Hoeschler		(Term ending May 2022)</a:t>
            </a:r>
          </a:p>
          <a:p>
            <a:pPr marL="0" indent="0">
              <a:buNone/>
            </a:pPr>
            <a:endParaRPr lang="en-US" dirty="0"/>
          </a:p>
          <a:p>
            <a:pPr marL="0" indent="0">
              <a:buNone/>
            </a:pPr>
            <a:r>
              <a:rPr lang="en-US" dirty="0"/>
              <a:t>Kathy Schmidt		(Term ending May 2024)</a:t>
            </a:r>
          </a:p>
          <a:p>
            <a:pPr marL="0" indent="0">
              <a:buNone/>
            </a:pPr>
            <a:endParaRPr lang="en-US" dirty="0"/>
          </a:p>
          <a:p>
            <a:pPr marL="0" indent="0">
              <a:buNone/>
            </a:pPr>
            <a:r>
              <a:rPr lang="en-US" dirty="0"/>
              <a:t>Wendy Wood		(Term ending May 2024)</a:t>
            </a:r>
          </a:p>
          <a:p>
            <a:pPr marL="0" indent="0">
              <a:buNone/>
            </a:pPr>
            <a:endParaRPr lang="en-US" dirty="0"/>
          </a:p>
          <a:p>
            <a:pPr marL="0" indent="0">
              <a:buNone/>
            </a:pPr>
            <a:r>
              <a:rPr lang="en-US" dirty="0"/>
              <a:t>Alex Farrell			(Second term ending May 2024)</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59827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800E-E49D-6C43-983D-15FCDA057162}"/>
              </a:ext>
            </a:extLst>
          </p:cNvPr>
          <p:cNvSpPr>
            <a:spLocks noGrp="1"/>
          </p:cNvSpPr>
          <p:nvPr>
            <p:ph type="title"/>
          </p:nvPr>
        </p:nvSpPr>
        <p:spPr/>
        <p:txBody>
          <a:bodyPr/>
          <a:lstStyle/>
          <a:p>
            <a:pPr algn="ctr"/>
            <a:r>
              <a:rPr lang="en-US" b="1" dirty="0">
                <a:solidFill>
                  <a:schemeClr val="accent1"/>
                </a:solidFill>
              </a:rPr>
              <a:t>Larry Keller: SCLA President</a:t>
            </a:r>
          </a:p>
        </p:txBody>
      </p:sp>
      <p:sp>
        <p:nvSpPr>
          <p:cNvPr id="3" name="Content Placeholder 2">
            <a:extLst>
              <a:ext uri="{FF2B5EF4-FFF2-40B4-BE49-F238E27FC236}">
                <a16:creationId xmlns:a16="http://schemas.microsoft.com/office/drawing/2014/main" id="{AD3D54A3-9D19-B647-8CB1-3014A72752BD}"/>
              </a:ext>
            </a:extLst>
          </p:cNvPr>
          <p:cNvSpPr>
            <a:spLocks noGrp="1"/>
          </p:cNvSpPr>
          <p:nvPr>
            <p:ph idx="1"/>
          </p:nvPr>
        </p:nvSpPr>
        <p:spPr>
          <a:xfrm>
            <a:off x="281353" y="1494692"/>
            <a:ext cx="11588261" cy="5046785"/>
          </a:xfrm>
        </p:spPr>
        <p:txBody>
          <a:bodyPr>
            <a:normAutofit lnSpcReduction="10000"/>
          </a:bodyPr>
          <a:lstStyle/>
          <a:p>
            <a:pPr marL="0" indent="0">
              <a:buNone/>
            </a:pPr>
            <a:r>
              <a:rPr lang="en-US" dirty="0"/>
              <a:t>Involved with SCLA since 2014:</a:t>
            </a:r>
          </a:p>
          <a:p>
            <a:r>
              <a:rPr lang="en-US" dirty="0"/>
              <a:t>AIS Committee Vice Chair</a:t>
            </a:r>
          </a:p>
          <a:p>
            <a:r>
              <a:rPr lang="en-US" dirty="0"/>
              <a:t>Coordinated (with wife Katie) the Yellow Flag Iris Project</a:t>
            </a:r>
          </a:p>
          <a:p>
            <a:r>
              <a:rPr lang="en-US" dirty="0"/>
              <a:t>Started (with Katie) the native plant sale, now in its third year</a:t>
            </a:r>
          </a:p>
          <a:p>
            <a:r>
              <a:rPr lang="en-US" dirty="0"/>
              <a:t>Board member</a:t>
            </a:r>
          </a:p>
          <a:p>
            <a:pPr marL="0" indent="0">
              <a:buNone/>
            </a:pPr>
            <a:r>
              <a:rPr lang="en-US" dirty="0"/>
              <a:t>Relevant experience/background:</a:t>
            </a:r>
          </a:p>
          <a:p>
            <a:r>
              <a:rPr lang="en-US" dirty="0"/>
              <a:t>BS and MS in Chemical engineering; MBA</a:t>
            </a:r>
          </a:p>
          <a:p>
            <a:r>
              <a:rPr lang="en-US" dirty="0"/>
              <a:t>Responsible for environmental standards at Polaris Industries</a:t>
            </a:r>
          </a:p>
          <a:p>
            <a:r>
              <a:rPr lang="en-US" dirty="0"/>
              <a:t>Commitment to SCLA mission</a:t>
            </a:r>
          </a:p>
          <a:p>
            <a:r>
              <a:rPr lang="en-US" i="1" dirty="0"/>
              <a:t>Wisconsin Lakes Partnership </a:t>
            </a:r>
            <a:r>
              <a:rPr lang="en-US" dirty="0"/>
              <a:t>Lake Leaders Program participant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2154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69538B-28C7-0140-9D2A-681D23DC0A8F}"/>
              </a:ext>
            </a:extLst>
          </p:cNvPr>
          <p:cNvPicPr>
            <a:picLocks noGrp="1" noChangeAspect="1"/>
          </p:cNvPicPr>
          <p:nvPr>
            <p:ph idx="1"/>
          </p:nvPr>
        </p:nvPicPr>
        <p:blipFill>
          <a:blip r:embed="rId2"/>
          <a:stretch>
            <a:fillRect/>
          </a:stretch>
        </p:blipFill>
        <p:spPr>
          <a:xfrm>
            <a:off x="2139043" y="266132"/>
            <a:ext cx="8180614" cy="6135461"/>
          </a:xfrm>
        </p:spPr>
      </p:pic>
      <p:sp>
        <p:nvSpPr>
          <p:cNvPr id="6" name="TextBox 5">
            <a:extLst>
              <a:ext uri="{FF2B5EF4-FFF2-40B4-BE49-F238E27FC236}">
                <a16:creationId xmlns:a16="http://schemas.microsoft.com/office/drawing/2014/main" id="{3B73F80B-5981-7942-BFD6-93B927E06DFF}"/>
              </a:ext>
            </a:extLst>
          </p:cNvPr>
          <p:cNvSpPr txBox="1"/>
          <p:nvPr/>
        </p:nvSpPr>
        <p:spPr>
          <a:xfrm>
            <a:off x="2155371" y="6498771"/>
            <a:ext cx="6743700" cy="369332"/>
          </a:xfrm>
          <a:prstGeom prst="rect">
            <a:avLst/>
          </a:prstGeom>
          <a:noFill/>
        </p:spPr>
        <p:txBody>
          <a:bodyPr wrap="square" rtlCol="0">
            <a:spAutoFit/>
          </a:bodyPr>
          <a:lstStyle/>
          <a:p>
            <a:r>
              <a:rPr lang="en-US" dirty="0"/>
              <a:t>Photo by Steve Schmidt</a:t>
            </a:r>
          </a:p>
        </p:txBody>
      </p:sp>
    </p:spTree>
    <p:extLst>
      <p:ext uri="{BB962C8B-B14F-4D97-AF65-F5344CB8AC3E}">
        <p14:creationId xmlns:p14="http://schemas.microsoft.com/office/powerpoint/2010/main" val="208206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E98E-F8C7-4A4C-9BB3-90C48D4AC1F4}"/>
              </a:ext>
            </a:extLst>
          </p:cNvPr>
          <p:cNvSpPr>
            <a:spLocks noGrp="1"/>
          </p:cNvSpPr>
          <p:nvPr>
            <p:ph type="title"/>
          </p:nvPr>
        </p:nvSpPr>
        <p:spPr>
          <a:xfrm>
            <a:off x="838200" y="2079625"/>
            <a:ext cx="10515600" cy="1325563"/>
          </a:xfrm>
        </p:spPr>
        <p:txBody>
          <a:bodyPr/>
          <a:lstStyle/>
          <a:p>
            <a:r>
              <a:rPr lang="en-US" b="1" dirty="0">
                <a:solidFill>
                  <a:schemeClr val="accent1"/>
                </a:solidFill>
              </a:rPr>
              <a:t>Membership Committee Update</a:t>
            </a:r>
            <a:r>
              <a:rPr lang="en-US" dirty="0">
                <a:solidFill>
                  <a:schemeClr val="accent1"/>
                </a:solidFill>
              </a:rPr>
              <a:t>, </a:t>
            </a:r>
            <a:r>
              <a:rPr lang="en-US" sz="4000" dirty="0">
                <a:solidFill>
                  <a:schemeClr val="accent1"/>
                </a:solidFill>
              </a:rPr>
              <a:t>Lynn Kane</a:t>
            </a:r>
            <a:endParaRPr lang="en-US" sz="4000" i="1" dirty="0">
              <a:solidFill>
                <a:schemeClr val="accent1"/>
              </a:solidFill>
            </a:endParaRPr>
          </a:p>
        </p:txBody>
      </p:sp>
    </p:spTree>
    <p:extLst>
      <p:ext uri="{BB962C8B-B14F-4D97-AF65-F5344CB8AC3E}">
        <p14:creationId xmlns:p14="http://schemas.microsoft.com/office/powerpoint/2010/main" val="255533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0E5C-D41B-5B41-B663-4200E41B6D4C}"/>
              </a:ext>
            </a:extLst>
          </p:cNvPr>
          <p:cNvSpPr>
            <a:spLocks noGrp="1"/>
          </p:cNvSpPr>
          <p:nvPr>
            <p:ph type="title"/>
          </p:nvPr>
        </p:nvSpPr>
        <p:spPr/>
        <p:txBody>
          <a:bodyPr/>
          <a:lstStyle/>
          <a:p>
            <a:r>
              <a:rPr lang="en-US" b="1" dirty="0">
                <a:solidFill>
                  <a:schemeClr val="accent1"/>
                </a:solidFill>
              </a:rPr>
              <a:t>SCLA Membership</a:t>
            </a:r>
            <a:endParaRPr lang="en-US" sz="4000" i="1" dirty="0">
              <a:solidFill>
                <a:schemeClr val="accent1"/>
              </a:solidFill>
            </a:endParaRPr>
          </a:p>
        </p:txBody>
      </p:sp>
      <p:graphicFrame>
        <p:nvGraphicFramePr>
          <p:cNvPr id="8" name="Content Placeholder 7">
            <a:extLst>
              <a:ext uri="{FF2B5EF4-FFF2-40B4-BE49-F238E27FC236}">
                <a16:creationId xmlns:a16="http://schemas.microsoft.com/office/drawing/2014/main" id="{0F4D92A4-07E7-564D-AD73-73757CA1132C}"/>
              </a:ext>
            </a:extLst>
          </p:cNvPr>
          <p:cNvGraphicFramePr>
            <a:graphicFrameLocks noGrp="1"/>
          </p:cNvGraphicFramePr>
          <p:nvPr>
            <p:ph idx="1"/>
            <p:extLst>
              <p:ext uri="{D42A27DB-BD31-4B8C-83A1-F6EECF244321}">
                <p14:modId xmlns:p14="http://schemas.microsoft.com/office/powerpoint/2010/main" val="987792679"/>
              </p:ext>
            </p:extLst>
          </p:nvPr>
        </p:nvGraphicFramePr>
        <p:xfrm>
          <a:off x="636814" y="1812471"/>
          <a:ext cx="10923816" cy="2890160"/>
        </p:xfrm>
        <a:graphic>
          <a:graphicData uri="http://schemas.openxmlformats.org/drawingml/2006/table">
            <a:tbl>
              <a:tblPr firstRow="1" bandRow="1">
                <a:tableStyleId>{5C22544A-7EE6-4342-B048-85BDC9FD1C3A}</a:tableStyleId>
              </a:tblPr>
              <a:tblGrid>
                <a:gridCol w="3641272">
                  <a:extLst>
                    <a:ext uri="{9D8B030D-6E8A-4147-A177-3AD203B41FA5}">
                      <a16:colId xmlns:a16="http://schemas.microsoft.com/office/drawing/2014/main" val="3713681777"/>
                    </a:ext>
                  </a:extLst>
                </a:gridCol>
                <a:gridCol w="3641272">
                  <a:extLst>
                    <a:ext uri="{9D8B030D-6E8A-4147-A177-3AD203B41FA5}">
                      <a16:colId xmlns:a16="http://schemas.microsoft.com/office/drawing/2014/main" val="1227887814"/>
                    </a:ext>
                  </a:extLst>
                </a:gridCol>
                <a:gridCol w="3641272">
                  <a:extLst>
                    <a:ext uri="{9D8B030D-6E8A-4147-A177-3AD203B41FA5}">
                      <a16:colId xmlns:a16="http://schemas.microsoft.com/office/drawing/2014/main" val="1115611056"/>
                    </a:ext>
                  </a:extLst>
                </a:gridCol>
              </a:tblGrid>
              <a:tr h="578032">
                <a:tc>
                  <a:txBody>
                    <a:bodyPr/>
                    <a:lstStyle/>
                    <a:p>
                      <a:pPr algn="ctr"/>
                      <a:r>
                        <a:rPr lang="en-US" sz="2400" dirty="0"/>
                        <a:t>Year</a:t>
                      </a:r>
                    </a:p>
                  </a:txBody>
                  <a:tcPr/>
                </a:tc>
                <a:tc>
                  <a:txBody>
                    <a:bodyPr/>
                    <a:lstStyle/>
                    <a:p>
                      <a:pPr algn="ctr"/>
                      <a:r>
                        <a:rPr lang="en-US" sz="2400" dirty="0"/>
                        <a:t>Number of Members</a:t>
                      </a:r>
                    </a:p>
                  </a:txBody>
                  <a:tcPr/>
                </a:tc>
                <a:tc>
                  <a:txBody>
                    <a:bodyPr/>
                    <a:lstStyle/>
                    <a:p>
                      <a:pPr algn="ctr"/>
                      <a:r>
                        <a:rPr lang="en-US" sz="2400" dirty="0"/>
                        <a:t>Lapsed Memberships</a:t>
                      </a:r>
                    </a:p>
                  </a:txBody>
                  <a:tcPr/>
                </a:tc>
                <a:extLst>
                  <a:ext uri="{0D108BD9-81ED-4DB2-BD59-A6C34878D82A}">
                    <a16:rowId xmlns:a16="http://schemas.microsoft.com/office/drawing/2014/main" val="2993685561"/>
                  </a:ext>
                </a:extLst>
              </a:tr>
              <a:tr h="578032">
                <a:tc>
                  <a:txBody>
                    <a:bodyPr/>
                    <a:lstStyle/>
                    <a:p>
                      <a:pPr algn="ctr"/>
                      <a:r>
                        <a:rPr lang="en-US" sz="2400" dirty="0"/>
                        <a:t>2017</a:t>
                      </a:r>
                    </a:p>
                  </a:txBody>
                  <a:tcPr/>
                </a:tc>
                <a:tc>
                  <a:txBody>
                    <a:bodyPr/>
                    <a:lstStyle/>
                    <a:p>
                      <a:pPr algn="ctr"/>
                      <a:r>
                        <a:rPr lang="en-US" sz="2400" dirty="0"/>
                        <a:t>165</a:t>
                      </a:r>
                    </a:p>
                  </a:txBody>
                  <a:tcPr/>
                </a:tc>
                <a:tc>
                  <a:txBody>
                    <a:bodyPr/>
                    <a:lstStyle/>
                    <a:p>
                      <a:pPr algn="ctr"/>
                      <a:r>
                        <a:rPr lang="en-US" sz="2400" dirty="0"/>
                        <a:t>67</a:t>
                      </a:r>
                    </a:p>
                  </a:txBody>
                  <a:tcPr/>
                </a:tc>
                <a:extLst>
                  <a:ext uri="{0D108BD9-81ED-4DB2-BD59-A6C34878D82A}">
                    <a16:rowId xmlns:a16="http://schemas.microsoft.com/office/drawing/2014/main" val="312718569"/>
                  </a:ext>
                </a:extLst>
              </a:tr>
              <a:tr h="578032">
                <a:tc>
                  <a:txBody>
                    <a:bodyPr/>
                    <a:lstStyle/>
                    <a:p>
                      <a:pPr algn="ctr"/>
                      <a:r>
                        <a:rPr lang="en-US" sz="2400" dirty="0"/>
                        <a:t>2018</a:t>
                      </a:r>
                    </a:p>
                  </a:txBody>
                  <a:tcPr/>
                </a:tc>
                <a:tc>
                  <a:txBody>
                    <a:bodyPr/>
                    <a:lstStyle/>
                    <a:p>
                      <a:pPr algn="ctr"/>
                      <a:r>
                        <a:rPr lang="en-US" sz="2400" dirty="0"/>
                        <a:t>210</a:t>
                      </a:r>
                    </a:p>
                  </a:txBody>
                  <a:tcPr/>
                </a:tc>
                <a:tc>
                  <a:txBody>
                    <a:bodyPr/>
                    <a:lstStyle/>
                    <a:p>
                      <a:pPr algn="ctr"/>
                      <a:r>
                        <a:rPr lang="en-US" sz="2400" dirty="0"/>
                        <a:t>41</a:t>
                      </a:r>
                    </a:p>
                  </a:txBody>
                  <a:tcPr/>
                </a:tc>
                <a:extLst>
                  <a:ext uri="{0D108BD9-81ED-4DB2-BD59-A6C34878D82A}">
                    <a16:rowId xmlns:a16="http://schemas.microsoft.com/office/drawing/2014/main" val="1759237174"/>
                  </a:ext>
                </a:extLst>
              </a:tr>
              <a:tr h="578032">
                <a:tc>
                  <a:txBody>
                    <a:bodyPr/>
                    <a:lstStyle/>
                    <a:p>
                      <a:pPr algn="ctr"/>
                      <a:r>
                        <a:rPr lang="en-US" sz="2400" dirty="0"/>
                        <a:t>2019</a:t>
                      </a:r>
                    </a:p>
                  </a:txBody>
                  <a:tcPr/>
                </a:tc>
                <a:tc>
                  <a:txBody>
                    <a:bodyPr/>
                    <a:lstStyle/>
                    <a:p>
                      <a:pPr algn="ctr"/>
                      <a:r>
                        <a:rPr lang="en-US" sz="2400" dirty="0"/>
                        <a:t>215</a:t>
                      </a:r>
                    </a:p>
                  </a:txBody>
                  <a:tcPr/>
                </a:tc>
                <a:tc>
                  <a:txBody>
                    <a:bodyPr/>
                    <a:lstStyle/>
                    <a:p>
                      <a:pPr algn="ctr"/>
                      <a:r>
                        <a:rPr lang="en-US" sz="2400" dirty="0"/>
                        <a:t>45</a:t>
                      </a:r>
                    </a:p>
                  </a:txBody>
                  <a:tcPr/>
                </a:tc>
                <a:extLst>
                  <a:ext uri="{0D108BD9-81ED-4DB2-BD59-A6C34878D82A}">
                    <a16:rowId xmlns:a16="http://schemas.microsoft.com/office/drawing/2014/main" val="3874862978"/>
                  </a:ext>
                </a:extLst>
              </a:tr>
              <a:tr h="578032">
                <a:tc>
                  <a:txBody>
                    <a:bodyPr/>
                    <a:lstStyle/>
                    <a:p>
                      <a:pPr algn="ctr"/>
                      <a:r>
                        <a:rPr lang="en-US" sz="2400" dirty="0"/>
                        <a:t>2020</a:t>
                      </a:r>
                    </a:p>
                  </a:txBody>
                  <a:tcPr/>
                </a:tc>
                <a:tc>
                  <a:txBody>
                    <a:bodyPr/>
                    <a:lstStyle/>
                    <a:p>
                      <a:pPr algn="ctr"/>
                      <a:r>
                        <a:rPr lang="en-US" sz="2400" dirty="0"/>
                        <a:t>223</a:t>
                      </a:r>
                    </a:p>
                  </a:txBody>
                  <a:tcPr/>
                </a:tc>
                <a:tc>
                  <a:txBody>
                    <a:bodyPr/>
                    <a:lstStyle/>
                    <a:p>
                      <a:pPr algn="ctr"/>
                      <a:r>
                        <a:rPr lang="en-US" sz="2400" dirty="0"/>
                        <a:t>29</a:t>
                      </a:r>
                    </a:p>
                  </a:txBody>
                  <a:tcPr/>
                </a:tc>
                <a:extLst>
                  <a:ext uri="{0D108BD9-81ED-4DB2-BD59-A6C34878D82A}">
                    <a16:rowId xmlns:a16="http://schemas.microsoft.com/office/drawing/2014/main" val="2984027411"/>
                  </a:ext>
                </a:extLst>
              </a:tr>
            </a:tbl>
          </a:graphicData>
        </a:graphic>
      </p:graphicFrame>
      <p:sp>
        <p:nvSpPr>
          <p:cNvPr id="3" name="TextBox 2">
            <a:extLst>
              <a:ext uri="{FF2B5EF4-FFF2-40B4-BE49-F238E27FC236}">
                <a16:creationId xmlns:a16="http://schemas.microsoft.com/office/drawing/2014/main" id="{2E9107FB-5FE6-C645-993F-2A01B6E70FCE}"/>
              </a:ext>
            </a:extLst>
          </p:cNvPr>
          <p:cNvSpPr txBox="1"/>
          <p:nvPr/>
        </p:nvSpPr>
        <p:spPr>
          <a:xfrm>
            <a:off x="636814" y="5045529"/>
            <a:ext cx="10923815"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t>Of the 223 SCLA Members, 175 are property owners and 48 are family/friends</a:t>
            </a:r>
          </a:p>
          <a:p>
            <a:pPr marL="342900" indent="-342900">
              <a:buFont typeface="Arial" panose="020B0604020202020204" pitchFamily="34" charset="0"/>
              <a:buChar char="•"/>
            </a:pPr>
            <a:r>
              <a:rPr lang="en-US" sz="2400" dirty="0"/>
              <a:t>40% of SCLA Members joined at a tiered level in 2020</a:t>
            </a:r>
          </a:p>
          <a:p>
            <a:pPr marL="342900" indent="-342900">
              <a:buFont typeface="Arial" panose="020B0604020202020204" pitchFamily="34" charset="0"/>
              <a:buChar char="•"/>
            </a:pPr>
            <a:r>
              <a:rPr lang="en-US" sz="2400" dirty="0"/>
              <a:t>There are 260 property owners who are potential members; 67% were SCLA members in 2020</a:t>
            </a:r>
          </a:p>
          <a:p>
            <a:endParaRPr lang="en-US" dirty="0"/>
          </a:p>
        </p:txBody>
      </p:sp>
    </p:spTree>
    <p:extLst>
      <p:ext uri="{BB962C8B-B14F-4D97-AF65-F5344CB8AC3E}">
        <p14:creationId xmlns:p14="http://schemas.microsoft.com/office/powerpoint/2010/main" val="3751519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E98E-F8C7-4A4C-9BB3-90C48D4AC1F4}"/>
              </a:ext>
            </a:extLst>
          </p:cNvPr>
          <p:cNvSpPr>
            <a:spLocks noGrp="1"/>
          </p:cNvSpPr>
          <p:nvPr>
            <p:ph type="title"/>
          </p:nvPr>
        </p:nvSpPr>
        <p:spPr>
          <a:xfrm>
            <a:off x="838200" y="2079625"/>
            <a:ext cx="10515600" cy="1325563"/>
          </a:xfrm>
        </p:spPr>
        <p:txBody>
          <a:bodyPr/>
          <a:lstStyle/>
          <a:p>
            <a:r>
              <a:rPr lang="en-US" b="1" dirty="0">
                <a:solidFill>
                  <a:schemeClr val="accent1"/>
                </a:solidFill>
              </a:rPr>
              <a:t>Communications Update</a:t>
            </a:r>
            <a:r>
              <a:rPr lang="en-US" dirty="0">
                <a:solidFill>
                  <a:schemeClr val="accent1"/>
                </a:solidFill>
              </a:rPr>
              <a:t>, </a:t>
            </a:r>
            <a:r>
              <a:rPr lang="en-US" sz="4000" dirty="0">
                <a:solidFill>
                  <a:schemeClr val="accent1"/>
                </a:solidFill>
              </a:rPr>
              <a:t>Martha Coventry</a:t>
            </a:r>
            <a:endParaRPr lang="en-US" sz="4000" i="1" dirty="0">
              <a:solidFill>
                <a:schemeClr val="accent1"/>
              </a:solidFill>
            </a:endParaRPr>
          </a:p>
        </p:txBody>
      </p:sp>
    </p:spTree>
    <p:extLst>
      <p:ext uri="{BB962C8B-B14F-4D97-AF65-F5344CB8AC3E}">
        <p14:creationId xmlns:p14="http://schemas.microsoft.com/office/powerpoint/2010/main" val="274150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4B64-04C2-7642-BAC6-AE67FB1A8343}"/>
              </a:ext>
            </a:extLst>
          </p:cNvPr>
          <p:cNvSpPr>
            <a:spLocks noGrp="1"/>
          </p:cNvSpPr>
          <p:nvPr>
            <p:ph type="title"/>
          </p:nvPr>
        </p:nvSpPr>
        <p:spPr/>
        <p:txBody>
          <a:bodyPr/>
          <a:lstStyle/>
          <a:p>
            <a:pPr algn="ctr"/>
            <a:r>
              <a:rPr lang="en-US" b="1" dirty="0">
                <a:solidFill>
                  <a:schemeClr val="accent1"/>
                </a:solidFill>
              </a:rPr>
              <a:t>SCLA Communications</a:t>
            </a:r>
          </a:p>
        </p:txBody>
      </p:sp>
      <p:sp>
        <p:nvSpPr>
          <p:cNvPr id="3" name="Content Placeholder 2">
            <a:extLst>
              <a:ext uri="{FF2B5EF4-FFF2-40B4-BE49-F238E27FC236}">
                <a16:creationId xmlns:a16="http://schemas.microsoft.com/office/drawing/2014/main" id="{3840A58E-C28D-8940-8B23-76FC21709323}"/>
              </a:ext>
            </a:extLst>
          </p:cNvPr>
          <p:cNvSpPr>
            <a:spLocks noGrp="1"/>
          </p:cNvSpPr>
          <p:nvPr>
            <p:ph idx="1"/>
          </p:nvPr>
        </p:nvSpPr>
        <p:spPr>
          <a:xfrm>
            <a:off x="838200" y="1877786"/>
            <a:ext cx="10515600" cy="4299178"/>
          </a:xfrm>
        </p:spPr>
        <p:txBody>
          <a:bodyPr/>
          <a:lstStyle/>
          <a:p>
            <a:pPr marL="0" indent="0">
              <a:lnSpc>
                <a:spcPct val="100000"/>
              </a:lnSpc>
              <a:buNone/>
            </a:pPr>
            <a:r>
              <a:rPr lang="en-US" sz="3200" b="1" i="1" dirty="0"/>
              <a:t>Spider Lines </a:t>
            </a:r>
          </a:p>
          <a:p>
            <a:pPr marL="0" indent="0">
              <a:lnSpc>
                <a:spcPct val="100000"/>
              </a:lnSpc>
              <a:buNone/>
            </a:pPr>
            <a:r>
              <a:rPr lang="en-US" dirty="0"/>
              <a:t>Our SCLA electronic newsletter</a:t>
            </a:r>
          </a:p>
          <a:p>
            <a:pPr>
              <a:lnSpc>
                <a:spcPct val="100000"/>
              </a:lnSpc>
            </a:pPr>
            <a:r>
              <a:rPr lang="en-US" i="1" dirty="0"/>
              <a:t>Spider Lines</a:t>
            </a:r>
            <a:r>
              <a:rPr lang="en-US" dirty="0"/>
              <a:t> is sent to SCLA members (about 330 people) in April and October</a:t>
            </a:r>
          </a:p>
          <a:p>
            <a:pPr>
              <a:lnSpc>
                <a:spcPct val="100000"/>
              </a:lnSpc>
            </a:pPr>
            <a:r>
              <a:rPr lang="en-US" dirty="0"/>
              <a:t>All </a:t>
            </a:r>
            <a:r>
              <a:rPr lang="en-US" i="1" dirty="0"/>
              <a:t>Spider Lines</a:t>
            </a:r>
            <a:r>
              <a:rPr lang="en-US" dirty="0"/>
              <a:t> since 2007 are available on the SCLA website: </a:t>
            </a:r>
            <a:r>
              <a:rPr lang="en-US" dirty="0">
                <a:hlinkClick r:id="rId2"/>
              </a:rPr>
              <a:t>spiderchainoflakes.org</a:t>
            </a:r>
            <a:endParaRPr lang="en-US" dirty="0"/>
          </a:p>
          <a:p>
            <a:pPr>
              <a:lnSpc>
                <a:spcPct val="100000"/>
              </a:lnSpc>
            </a:pPr>
            <a:r>
              <a:rPr lang="en-US" dirty="0"/>
              <a:t>We welcome your ideas for topics to cover. Please email them to: Martha Coventry at </a:t>
            </a:r>
            <a:r>
              <a:rPr lang="en-US" dirty="0">
                <a:hlinkClick r:id="rId3"/>
              </a:rPr>
              <a:t>coven002@umn.edu</a:t>
            </a:r>
            <a:endParaRPr lang="en-US" dirty="0"/>
          </a:p>
          <a:p>
            <a:pPr marL="0" indent="0">
              <a:buNone/>
            </a:pPr>
            <a:endParaRPr lang="en-US" dirty="0"/>
          </a:p>
        </p:txBody>
      </p:sp>
    </p:spTree>
    <p:extLst>
      <p:ext uri="{BB962C8B-B14F-4D97-AF65-F5344CB8AC3E}">
        <p14:creationId xmlns:p14="http://schemas.microsoft.com/office/powerpoint/2010/main" val="390877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D140B-6966-334B-9F2D-3153A638E55D}"/>
              </a:ext>
            </a:extLst>
          </p:cNvPr>
          <p:cNvSpPr>
            <a:spLocks noGrp="1"/>
          </p:cNvSpPr>
          <p:nvPr>
            <p:ph idx="1"/>
          </p:nvPr>
        </p:nvSpPr>
        <p:spPr>
          <a:xfrm>
            <a:off x="277586" y="375556"/>
            <a:ext cx="11544300" cy="6106887"/>
          </a:xfrm>
        </p:spPr>
        <p:txBody>
          <a:bodyPr>
            <a:noAutofit/>
          </a:bodyPr>
          <a:lstStyle/>
          <a:p>
            <a:pPr marL="0" indent="0">
              <a:lnSpc>
                <a:spcPct val="100000"/>
              </a:lnSpc>
              <a:buNone/>
            </a:pPr>
            <a:r>
              <a:rPr lang="en-US" sz="3200" b="1" dirty="0"/>
              <a:t>Monthly Updates</a:t>
            </a:r>
          </a:p>
          <a:p>
            <a:pPr marL="0" indent="0">
              <a:lnSpc>
                <a:spcPct val="100000"/>
              </a:lnSpc>
              <a:buNone/>
            </a:pPr>
            <a:r>
              <a:rPr lang="en-US" dirty="0"/>
              <a:t>Monthly emails with timely information for SCLA members</a:t>
            </a:r>
          </a:p>
          <a:p>
            <a:pPr marL="0" indent="0">
              <a:lnSpc>
                <a:spcPct val="100000"/>
              </a:lnSpc>
              <a:buNone/>
            </a:pPr>
            <a:endParaRPr lang="en-US" dirty="0"/>
          </a:p>
          <a:p>
            <a:pPr marL="0" indent="0">
              <a:lnSpc>
                <a:spcPct val="100000"/>
              </a:lnSpc>
              <a:buNone/>
            </a:pPr>
            <a:r>
              <a:rPr lang="en-US" sz="3200" b="1" dirty="0"/>
              <a:t>SCLA Website</a:t>
            </a:r>
          </a:p>
          <a:p>
            <a:pPr>
              <a:lnSpc>
                <a:spcPct val="100000"/>
              </a:lnSpc>
            </a:pPr>
            <a:r>
              <a:rPr lang="en-US" dirty="0">
                <a:hlinkClick r:id="rId2"/>
              </a:rPr>
              <a:t>spiderchainoflakes.org</a:t>
            </a:r>
            <a:endParaRPr lang="en-US"/>
          </a:p>
          <a:p>
            <a:pPr>
              <a:lnSpc>
                <a:spcPct val="100000"/>
              </a:lnSpc>
            </a:pPr>
            <a:r>
              <a:rPr lang="en-US" dirty="0"/>
              <a:t>Interested in redesigning and/or managing the site? Please contact Martha Coventry at </a:t>
            </a:r>
            <a:r>
              <a:rPr lang="en-US" dirty="0">
                <a:hlinkClick r:id="rId3"/>
              </a:rPr>
              <a:t>coven002@umn.edu</a:t>
            </a:r>
            <a:endParaRPr lang="en-US" dirty="0"/>
          </a:p>
          <a:p>
            <a:pPr marL="0" indent="0">
              <a:lnSpc>
                <a:spcPct val="100000"/>
              </a:lnSpc>
              <a:buNone/>
            </a:pPr>
            <a:endParaRPr lang="en-US" b="1" dirty="0"/>
          </a:p>
          <a:p>
            <a:pPr marL="0" indent="0">
              <a:lnSpc>
                <a:spcPct val="100000"/>
              </a:lnSpc>
              <a:buNone/>
            </a:pPr>
            <a:r>
              <a:rPr lang="en-US" sz="3200" b="1" dirty="0"/>
              <a:t>SCLA social media</a:t>
            </a:r>
            <a:endParaRPr lang="en-US" sz="3200" dirty="0"/>
          </a:p>
          <a:p>
            <a:pPr>
              <a:lnSpc>
                <a:spcPct val="100000"/>
              </a:lnSpc>
            </a:pPr>
            <a:r>
              <a:rPr lang="en-US" dirty="0"/>
              <a:t>SCLA has a Facebook page. Click on the Facebook icon at the bottom of the SCLA website homepage.</a:t>
            </a:r>
          </a:p>
        </p:txBody>
      </p:sp>
    </p:spTree>
    <p:extLst>
      <p:ext uri="{BB962C8B-B14F-4D97-AF65-F5344CB8AC3E}">
        <p14:creationId xmlns:p14="http://schemas.microsoft.com/office/powerpoint/2010/main" val="106201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096D60-F572-604B-A8EB-BF174A2DD97C}"/>
              </a:ext>
            </a:extLst>
          </p:cNvPr>
          <p:cNvPicPr>
            <a:picLocks noGrp="1" noChangeAspect="1"/>
          </p:cNvPicPr>
          <p:nvPr>
            <p:ph idx="1"/>
          </p:nvPr>
        </p:nvPicPr>
        <p:blipFill>
          <a:blip r:embed="rId2"/>
          <a:stretch>
            <a:fillRect/>
          </a:stretch>
        </p:blipFill>
        <p:spPr>
          <a:xfrm>
            <a:off x="1632858" y="252979"/>
            <a:ext cx="8997042" cy="5998027"/>
          </a:xfrm>
        </p:spPr>
      </p:pic>
      <p:sp>
        <p:nvSpPr>
          <p:cNvPr id="6" name="TextBox 5">
            <a:extLst>
              <a:ext uri="{FF2B5EF4-FFF2-40B4-BE49-F238E27FC236}">
                <a16:creationId xmlns:a16="http://schemas.microsoft.com/office/drawing/2014/main" id="{A82A653C-0E02-2A45-A657-6EE2D3A9C2EC}"/>
              </a:ext>
            </a:extLst>
          </p:cNvPr>
          <p:cNvSpPr txBox="1"/>
          <p:nvPr/>
        </p:nvSpPr>
        <p:spPr>
          <a:xfrm>
            <a:off x="1649186" y="6417129"/>
            <a:ext cx="6466114" cy="369332"/>
          </a:xfrm>
          <a:prstGeom prst="rect">
            <a:avLst/>
          </a:prstGeom>
          <a:noFill/>
        </p:spPr>
        <p:txBody>
          <a:bodyPr wrap="square" rtlCol="0">
            <a:spAutoFit/>
          </a:bodyPr>
          <a:lstStyle/>
          <a:p>
            <a:r>
              <a:rPr lang="en-US" dirty="0"/>
              <a:t>Photo by Dan Mersel</a:t>
            </a:r>
          </a:p>
        </p:txBody>
      </p:sp>
    </p:spTree>
    <p:extLst>
      <p:ext uri="{BB962C8B-B14F-4D97-AF65-F5344CB8AC3E}">
        <p14:creationId xmlns:p14="http://schemas.microsoft.com/office/powerpoint/2010/main" val="93301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7329-720A-B847-86AC-82FBB8C7B411}"/>
              </a:ext>
            </a:extLst>
          </p:cNvPr>
          <p:cNvSpPr>
            <a:spLocks noGrp="1"/>
          </p:cNvSpPr>
          <p:nvPr>
            <p:ph type="title"/>
          </p:nvPr>
        </p:nvSpPr>
        <p:spPr/>
        <p:txBody>
          <a:bodyPr>
            <a:normAutofit/>
          </a:bodyPr>
          <a:lstStyle/>
          <a:p>
            <a:pPr algn="ctr"/>
            <a:r>
              <a:rPr lang="en-US" sz="5400" b="1" dirty="0">
                <a:solidFill>
                  <a:schemeClr val="accent1">
                    <a:lumMod val="75000"/>
                  </a:schemeClr>
                </a:solidFill>
              </a:rPr>
              <a:t>SCLA MISSION</a:t>
            </a:r>
          </a:p>
        </p:txBody>
      </p:sp>
      <p:sp>
        <p:nvSpPr>
          <p:cNvPr id="3" name="Content Placeholder 2">
            <a:extLst>
              <a:ext uri="{FF2B5EF4-FFF2-40B4-BE49-F238E27FC236}">
                <a16:creationId xmlns:a16="http://schemas.microsoft.com/office/drawing/2014/main" id="{E9503258-EC4E-FB4D-B7FE-0F19EB5EE696}"/>
              </a:ext>
            </a:extLst>
          </p:cNvPr>
          <p:cNvSpPr>
            <a:spLocks noGrp="1"/>
          </p:cNvSpPr>
          <p:nvPr>
            <p:ph idx="1"/>
          </p:nvPr>
        </p:nvSpPr>
        <p:spPr/>
        <p:txBody>
          <a:bodyPr/>
          <a:lstStyle/>
          <a:p>
            <a:pPr marL="0" indent="0" algn="ctr">
              <a:buNone/>
            </a:pPr>
            <a:r>
              <a:rPr lang="en-US" sz="6000" i="1" dirty="0"/>
              <a:t>A shared responsibility to preserve and protect the Spider Chain of Lakes for future generations</a:t>
            </a:r>
          </a:p>
          <a:p>
            <a:endParaRPr lang="en-US" dirty="0"/>
          </a:p>
        </p:txBody>
      </p:sp>
    </p:spTree>
    <p:extLst>
      <p:ext uri="{BB962C8B-B14F-4D97-AF65-F5344CB8AC3E}">
        <p14:creationId xmlns:p14="http://schemas.microsoft.com/office/powerpoint/2010/main" val="19857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E98E-F8C7-4A4C-9BB3-90C48D4AC1F4}"/>
              </a:ext>
            </a:extLst>
          </p:cNvPr>
          <p:cNvSpPr>
            <a:spLocks noGrp="1"/>
          </p:cNvSpPr>
          <p:nvPr>
            <p:ph type="title"/>
          </p:nvPr>
        </p:nvSpPr>
        <p:spPr>
          <a:xfrm>
            <a:off x="838200" y="2079625"/>
            <a:ext cx="10515600" cy="1325563"/>
          </a:xfrm>
        </p:spPr>
        <p:txBody>
          <a:bodyPr/>
          <a:lstStyle/>
          <a:p>
            <a:r>
              <a:rPr lang="en-US" b="1" dirty="0">
                <a:solidFill>
                  <a:schemeClr val="accent1"/>
                </a:solidFill>
              </a:rPr>
              <a:t>Aquatic Invasive Species Update</a:t>
            </a:r>
            <a:r>
              <a:rPr lang="en-US" dirty="0">
                <a:solidFill>
                  <a:schemeClr val="accent1"/>
                </a:solidFill>
              </a:rPr>
              <a:t>, </a:t>
            </a:r>
            <a:r>
              <a:rPr lang="en-US" sz="4000" dirty="0">
                <a:solidFill>
                  <a:schemeClr val="accent1"/>
                </a:solidFill>
              </a:rPr>
              <a:t>Larry Keller</a:t>
            </a:r>
            <a:endParaRPr lang="en-US" sz="4000" i="1" dirty="0">
              <a:solidFill>
                <a:schemeClr val="accent1"/>
              </a:solidFill>
            </a:endParaRPr>
          </a:p>
        </p:txBody>
      </p:sp>
    </p:spTree>
    <p:extLst>
      <p:ext uri="{BB962C8B-B14F-4D97-AF65-F5344CB8AC3E}">
        <p14:creationId xmlns:p14="http://schemas.microsoft.com/office/powerpoint/2010/main" val="2560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C799F-6D3F-4464-BBEF-2DB02AF8937C}"/>
              </a:ext>
            </a:extLst>
          </p:cNvPr>
          <p:cNvSpPr>
            <a:spLocks noGrp="1"/>
          </p:cNvSpPr>
          <p:nvPr>
            <p:ph type="title"/>
          </p:nvPr>
        </p:nvSpPr>
        <p:spPr>
          <a:xfrm>
            <a:off x="373626" y="394621"/>
            <a:ext cx="11346426" cy="454265"/>
          </a:xfrm>
          <a:solidFill>
            <a:schemeClr val="accent1"/>
          </a:solidFill>
        </p:spPr>
        <p:txBody>
          <a:bodyPr>
            <a:noAutofit/>
          </a:bodyPr>
          <a:lstStyle/>
          <a:p>
            <a:pPr algn="ctr"/>
            <a:r>
              <a:rPr lang="en-US" sz="3200" b="1" dirty="0">
                <a:solidFill>
                  <a:schemeClr val="bg1"/>
                </a:solidFill>
              </a:rPr>
              <a:t>Aquatic Invasive Species Committee – 2021 Active Programs</a:t>
            </a:r>
          </a:p>
        </p:txBody>
      </p:sp>
      <p:sp>
        <p:nvSpPr>
          <p:cNvPr id="5" name="Content Placeholder 4">
            <a:extLst>
              <a:ext uri="{FF2B5EF4-FFF2-40B4-BE49-F238E27FC236}">
                <a16:creationId xmlns:a16="http://schemas.microsoft.com/office/drawing/2014/main" id="{20B8F7E8-B3B9-4E9E-B112-B4BF159FCDBF}"/>
              </a:ext>
            </a:extLst>
          </p:cNvPr>
          <p:cNvSpPr>
            <a:spLocks noGrp="1"/>
          </p:cNvSpPr>
          <p:nvPr>
            <p:ph idx="1"/>
          </p:nvPr>
        </p:nvSpPr>
        <p:spPr>
          <a:xfrm>
            <a:off x="838200" y="1092379"/>
            <a:ext cx="5134947" cy="2492082"/>
          </a:xfrm>
        </p:spPr>
        <p:txBody>
          <a:bodyPr>
            <a:normAutofit/>
          </a:bodyPr>
          <a:lstStyle/>
          <a:p>
            <a:pPr marL="0" indent="0" algn="ctr">
              <a:buNone/>
            </a:pPr>
            <a:r>
              <a:rPr lang="en-US" sz="2600" b="1" dirty="0">
                <a:solidFill>
                  <a:srgbClr val="0070C0"/>
                </a:solidFill>
              </a:rPr>
              <a:t>Landing Monitors</a:t>
            </a:r>
          </a:p>
          <a:p>
            <a:pPr>
              <a:spcBef>
                <a:spcPts val="1800"/>
              </a:spcBef>
            </a:pPr>
            <a:r>
              <a:rPr lang="en-US" sz="1700" i="1" dirty="0"/>
              <a:t>First Line of Defense against AIS</a:t>
            </a:r>
          </a:p>
          <a:p>
            <a:r>
              <a:rPr lang="en-US" sz="1700" dirty="0"/>
              <a:t>Incoming &amp; outgoing boat inspections – 2,752 in 2020</a:t>
            </a:r>
          </a:p>
          <a:p>
            <a:r>
              <a:rPr lang="en-US" sz="1700" dirty="0"/>
              <a:t>Clear Lake &amp; Heinemann’s landings</a:t>
            </a:r>
          </a:p>
          <a:p>
            <a:r>
              <a:rPr lang="en-US" sz="1700" dirty="0"/>
              <a:t>SCLA’s single largest expense @ $24k/yr total</a:t>
            </a:r>
          </a:p>
          <a:p>
            <a:r>
              <a:rPr lang="en-US" sz="1700" dirty="0"/>
              <a:t>Shared cost - WDNR </a:t>
            </a:r>
            <a:r>
              <a:rPr lang="en-US" sz="1700" i="1" dirty="0"/>
              <a:t>Clean Boats Clean Waters</a:t>
            </a:r>
            <a:r>
              <a:rPr lang="en-US" sz="1700" dirty="0"/>
              <a:t> Grant </a:t>
            </a:r>
          </a:p>
        </p:txBody>
      </p:sp>
      <p:sp>
        <p:nvSpPr>
          <p:cNvPr id="6" name="Content Placeholder 4">
            <a:extLst>
              <a:ext uri="{FF2B5EF4-FFF2-40B4-BE49-F238E27FC236}">
                <a16:creationId xmlns:a16="http://schemas.microsoft.com/office/drawing/2014/main" id="{3B40F02E-AB35-4A63-9108-BFC487BBF9A1}"/>
              </a:ext>
            </a:extLst>
          </p:cNvPr>
          <p:cNvSpPr txBox="1">
            <a:spLocks/>
          </p:cNvSpPr>
          <p:nvPr/>
        </p:nvSpPr>
        <p:spPr>
          <a:xfrm>
            <a:off x="6538452" y="117003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4">
            <a:extLst>
              <a:ext uri="{FF2B5EF4-FFF2-40B4-BE49-F238E27FC236}">
                <a16:creationId xmlns:a16="http://schemas.microsoft.com/office/drawing/2014/main" id="{B275D149-37AE-40EF-851B-2A829B8E5F3C}"/>
              </a:ext>
            </a:extLst>
          </p:cNvPr>
          <p:cNvSpPr txBox="1">
            <a:spLocks/>
          </p:cNvSpPr>
          <p:nvPr/>
        </p:nvSpPr>
        <p:spPr>
          <a:xfrm>
            <a:off x="6538452" y="117003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Content Placeholder 4">
            <a:extLst>
              <a:ext uri="{FF2B5EF4-FFF2-40B4-BE49-F238E27FC236}">
                <a16:creationId xmlns:a16="http://schemas.microsoft.com/office/drawing/2014/main" id="{4F62746E-C695-4C9B-AD64-2A2FB3DF3C80}"/>
              </a:ext>
            </a:extLst>
          </p:cNvPr>
          <p:cNvSpPr txBox="1">
            <a:spLocks/>
          </p:cNvSpPr>
          <p:nvPr/>
        </p:nvSpPr>
        <p:spPr>
          <a:xfrm>
            <a:off x="6538452" y="113652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4">
            <a:extLst>
              <a:ext uri="{FF2B5EF4-FFF2-40B4-BE49-F238E27FC236}">
                <a16:creationId xmlns:a16="http://schemas.microsoft.com/office/drawing/2014/main" id="{E23B35A3-4643-485B-9072-BA260B306C48}"/>
              </a:ext>
            </a:extLst>
          </p:cNvPr>
          <p:cNvSpPr txBox="1">
            <a:spLocks/>
          </p:cNvSpPr>
          <p:nvPr/>
        </p:nvSpPr>
        <p:spPr>
          <a:xfrm>
            <a:off x="6095999" y="1069903"/>
            <a:ext cx="5380653"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rgbClr val="0070C0"/>
                </a:solidFill>
              </a:rPr>
              <a:t>Lake Monitors</a:t>
            </a:r>
          </a:p>
          <a:p>
            <a:pPr>
              <a:spcBef>
                <a:spcPts val="1800"/>
              </a:spcBef>
            </a:pPr>
            <a:r>
              <a:rPr lang="en-US" sz="1700" dirty="0"/>
              <a:t>The coronavirus has not stopped our due diligence in protecting the Spider Chain !</a:t>
            </a:r>
          </a:p>
          <a:p>
            <a:pPr>
              <a:spcBef>
                <a:spcPts val="600"/>
              </a:spcBef>
            </a:pPr>
            <a:r>
              <a:rPr lang="en-US" sz="1700" dirty="0"/>
              <a:t>100% volunteer network</a:t>
            </a:r>
          </a:p>
          <a:p>
            <a:pPr>
              <a:spcBef>
                <a:spcPts val="600"/>
              </a:spcBef>
            </a:pPr>
            <a:r>
              <a:rPr lang="en-US" sz="1700" dirty="0"/>
              <a:t>Twice-per season inspections looking for new AIS</a:t>
            </a:r>
          </a:p>
          <a:p>
            <a:pPr marR="0">
              <a:spcBef>
                <a:spcPts val="600"/>
              </a:spcBef>
            </a:pPr>
            <a:r>
              <a:rPr lang="en-US" sz="1700" dirty="0"/>
              <a:t>All five lakes were monitored in 2020 by 42 people with just under 100 volunteer hours.</a:t>
            </a:r>
          </a:p>
          <a:p>
            <a:endParaRPr lang="en-US" sz="1600" dirty="0"/>
          </a:p>
        </p:txBody>
      </p:sp>
      <p:sp>
        <p:nvSpPr>
          <p:cNvPr id="10" name="Content Placeholder 4">
            <a:extLst>
              <a:ext uri="{FF2B5EF4-FFF2-40B4-BE49-F238E27FC236}">
                <a16:creationId xmlns:a16="http://schemas.microsoft.com/office/drawing/2014/main" id="{286FF738-CD47-4DDD-9D5E-52C49B820908}"/>
              </a:ext>
            </a:extLst>
          </p:cNvPr>
          <p:cNvSpPr txBox="1">
            <a:spLocks/>
          </p:cNvSpPr>
          <p:nvPr/>
        </p:nvSpPr>
        <p:spPr>
          <a:xfrm>
            <a:off x="838200" y="3748947"/>
            <a:ext cx="4815348" cy="2487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0070C0"/>
                </a:solidFill>
              </a:rPr>
              <a:t>AIS Management</a:t>
            </a:r>
          </a:p>
          <a:p>
            <a:pPr>
              <a:spcBef>
                <a:spcPts val="1800"/>
              </a:spcBef>
            </a:pPr>
            <a:r>
              <a:rPr lang="en-US" sz="1700" dirty="0"/>
              <a:t>Yellow Flag Iris removal coordination – contractor support experiment in 2021 – new !</a:t>
            </a:r>
          </a:p>
          <a:p>
            <a:r>
              <a:rPr lang="en-US" sz="1700" dirty="0"/>
              <a:t>Purple Loosestrife containment</a:t>
            </a:r>
          </a:p>
          <a:p>
            <a:r>
              <a:rPr lang="en-US" sz="1700" dirty="0"/>
              <a:t>Curly Leaf Pondweed bed monitoring</a:t>
            </a:r>
          </a:p>
          <a:p>
            <a:r>
              <a:rPr lang="en-US" sz="1700" dirty="0"/>
              <a:t>Keeping Eurasian Milfoil and Zebra Mussels out </a:t>
            </a:r>
          </a:p>
        </p:txBody>
      </p:sp>
      <p:sp>
        <p:nvSpPr>
          <p:cNvPr id="11" name="Content Placeholder 4">
            <a:extLst>
              <a:ext uri="{FF2B5EF4-FFF2-40B4-BE49-F238E27FC236}">
                <a16:creationId xmlns:a16="http://schemas.microsoft.com/office/drawing/2014/main" id="{8589FEC3-F52F-428F-A8A1-D8FF4AB1EA33}"/>
              </a:ext>
            </a:extLst>
          </p:cNvPr>
          <p:cNvSpPr txBox="1">
            <a:spLocks/>
          </p:cNvSpPr>
          <p:nvPr/>
        </p:nvSpPr>
        <p:spPr>
          <a:xfrm>
            <a:off x="6095999" y="3751842"/>
            <a:ext cx="4815348" cy="237940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70C0"/>
                </a:solidFill>
              </a:rPr>
              <a:t>Special Projects</a:t>
            </a:r>
          </a:p>
          <a:p>
            <a:pPr>
              <a:spcBef>
                <a:spcPts val="1800"/>
              </a:spcBef>
            </a:pPr>
            <a:r>
              <a:rPr lang="en-US" sz="1800" dirty="0"/>
              <a:t>3</a:t>
            </a:r>
            <a:r>
              <a:rPr lang="en-US" sz="1800" baseline="30000" dirty="0"/>
              <a:t>rd</a:t>
            </a:r>
            <a:r>
              <a:rPr lang="en-US" sz="1800" dirty="0"/>
              <a:t> Annual Native Plant Sale – orders due June 7</a:t>
            </a:r>
            <a:r>
              <a:rPr lang="en-US" sz="1800" baseline="30000" dirty="0"/>
              <a:t>th</a:t>
            </a:r>
            <a:r>
              <a:rPr lang="en-US" sz="1800" dirty="0"/>
              <a:t> </a:t>
            </a:r>
          </a:p>
          <a:p>
            <a:r>
              <a:rPr lang="en-US" sz="1800" dirty="0"/>
              <a:t>Project Pike – Memorial Day weekend &amp; summer - long event – new !</a:t>
            </a:r>
          </a:p>
          <a:p>
            <a:r>
              <a:rPr lang="en-US" sz="1800" dirty="0"/>
              <a:t>Lake Water Testing – new WI Citizen Lake Monitoring Network volunteer !</a:t>
            </a:r>
          </a:p>
          <a:p>
            <a:r>
              <a:rPr lang="en-US" sz="1800" dirty="0"/>
              <a:t>Comprehensive Lake Management Plan –  WIP</a:t>
            </a:r>
          </a:p>
          <a:p>
            <a:endParaRPr lang="en-US" sz="1600" dirty="0"/>
          </a:p>
          <a:p>
            <a:endParaRPr lang="en-US" sz="1800" dirty="0"/>
          </a:p>
        </p:txBody>
      </p:sp>
      <p:sp>
        <p:nvSpPr>
          <p:cNvPr id="12" name="TextBox 11">
            <a:extLst>
              <a:ext uri="{FF2B5EF4-FFF2-40B4-BE49-F238E27FC236}">
                <a16:creationId xmlns:a16="http://schemas.microsoft.com/office/drawing/2014/main" id="{C3D51DE2-1236-43FA-B660-FFE191C51226}"/>
              </a:ext>
            </a:extLst>
          </p:cNvPr>
          <p:cNvSpPr txBox="1"/>
          <p:nvPr/>
        </p:nvSpPr>
        <p:spPr>
          <a:xfrm>
            <a:off x="373626" y="6251510"/>
            <a:ext cx="11346426" cy="400110"/>
          </a:xfrm>
          <a:prstGeom prst="rect">
            <a:avLst/>
          </a:prstGeom>
          <a:solidFill>
            <a:schemeClr val="accent1"/>
          </a:solidFill>
        </p:spPr>
        <p:txBody>
          <a:bodyPr wrap="square" rtlCol="0">
            <a:spAutoFit/>
          </a:bodyPr>
          <a:lstStyle/>
          <a:p>
            <a:pPr algn="ctr"/>
            <a:r>
              <a:rPr lang="en-US" sz="2000" b="1" dirty="0">
                <a:solidFill>
                  <a:schemeClr val="bg1"/>
                </a:solidFill>
              </a:rPr>
              <a:t>AIS Committee is Lead by Ray Langer – 8 Members Strong &amp; Active</a:t>
            </a:r>
          </a:p>
        </p:txBody>
      </p:sp>
      <p:pic>
        <p:nvPicPr>
          <p:cNvPr id="2" name="Picture 1">
            <a:extLst>
              <a:ext uri="{FF2B5EF4-FFF2-40B4-BE49-F238E27FC236}">
                <a16:creationId xmlns:a16="http://schemas.microsoft.com/office/drawing/2014/main" id="{8AA4D44F-7C53-4205-A65C-04A9A93D7470}"/>
              </a:ext>
            </a:extLst>
          </p:cNvPr>
          <p:cNvPicPr>
            <a:picLocks noChangeAspect="1"/>
          </p:cNvPicPr>
          <p:nvPr/>
        </p:nvPicPr>
        <p:blipFill rotWithShape="1">
          <a:blip r:embed="rId3"/>
          <a:srcRect l="7710" t="37717" r="24002" b="25550"/>
          <a:stretch/>
        </p:blipFill>
        <p:spPr>
          <a:xfrm>
            <a:off x="1002142" y="1111233"/>
            <a:ext cx="987762" cy="364251"/>
          </a:xfrm>
          <a:prstGeom prst="rect">
            <a:avLst/>
          </a:prstGeom>
        </p:spPr>
      </p:pic>
      <p:pic>
        <p:nvPicPr>
          <p:cNvPr id="13" name="Picture 12">
            <a:extLst>
              <a:ext uri="{FF2B5EF4-FFF2-40B4-BE49-F238E27FC236}">
                <a16:creationId xmlns:a16="http://schemas.microsoft.com/office/drawing/2014/main" id="{8FAAD03C-D55F-47DC-A5AF-63AAF681BE99}"/>
              </a:ext>
            </a:extLst>
          </p:cNvPr>
          <p:cNvPicPr>
            <a:picLocks noChangeAspect="1"/>
          </p:cNvPicPr>
          <p:nvPr/>
        </p:nvPicPr>
        <p:blipFill>
          <a:blip r:embed="rId4"/>
          <a:stretch>
            <a:fillRect/>
          </a:stretch>
        </p:blipFill>
        <p:spPr>
          <a:xfrm>
            <a:off x="6354123" y="3793132"/>
            <a:ext cx="955090" cy="332288"/>
          </a:xfrm>
          <a:prstGeom prst="rect">
            <a:avLst/>
          </a:prstGeom>
        </p:spPr>
      </p:pic>
      <p:pic>
        <p:nvPicPr>
          <p:cNvPr id="15" name="Picture 14">
            <a:extLst>
              <a:ext uri="{FF2B5EF4-FFF2-40B4-BE49-F238E27FC236}">
                <a16:creationId xmlns:a16="http://schemas.microsoft.com/office/drawing/2014/main" id="{A1D005EA-7A9D-4992-A4C8-348B33BC8D8E}"/>
              </a:ext>
            </a:extLst>
          </p:cNvPr>
          <p:cNvPicPr>
            <a:picLocks noChangeAspect="1"/>
          </p:cNvPicPr>
          <p:nvPr/>
        </p:nvPicPr>
        <p:blipFill rotWithShape="1">
          <a:blip r:embed="rId5"/>
          <a:srcRect t="-1" b="23660"/>
          <a:stretch/>
        </p:blipFill>
        <p:spPr>
          <a:xfrm>
            <a:off x="9699601" y="3789806"/>
            <a:ext cx="955091" cy="296615"/>
          </a:xfrm>
          <a:prstGeom prst="rect">
            <a:avLst/>
          </a:prstGeom>
        </p:spPr>
      </p:pic>
      <p:sp>
        <p:nvSpPr>
          <p:cNvPr id="16" name="TextBox 15">
            <a:extLst>
              <a:ext uri="{FF2B5EF4-FFF2-40B4-BE49-F238E27FC236}">
                <a16:creationId xmlns:a16="http://schemas.microsoft.com/office/drawing/2014/main" id="{A70DA5A6-0468-4FE3-AB09-CD53A62E8440}"/>
              </a:ext>
            </a:extLst>
          </p:cNvPr>
          <p:cNvSpPr txBox="1"/>
          <p:nvPr/>
        </p:nvSpPr>
        <p:spPr>
          <a:xfrm>
            <a:off x="9590636" y="4040874"/>
            <a:ext cx="1171928" cy="192360"/>
          </a:xfrm>
          <a:prstGeom prst="rect">
            <a:avLst/>
          </a:prstGeom>
          <a:noFill/>
        </p:spPr>
        <p:txBody>
          <a:bodyPr wrap="square" rtlCol="0">
            <a:spAutoFit/>
          </a:bodyPr>
          <a:lstStyle/>
          <a:p>
            <a:r>
              <a:rPr lang="en-US" sz="650" b="1" dirty="0">
                <a:solidFill>
                  <a:srgbClr val="008000"/>
                </a:solidFill>
                <a:latin typeface="Bodoni MT Black" panose="02070A03080606020203" pitchFamily="18" charset="0"/>
                <a:cs typeface="Aharoni" panose="020B0604020202020204" pitchFamily="2" charset="-79"/>
              </a:rPr>
              <a:t>NATIVE PLANT SALE</a:t>
            </a:r>
          </a:p>
        </p:txBody>
      </p:sp>
      <p:pic>
        <p:nvPicPr>
          <p:cNvPr id="22" name="Picture 21">
            <a:extLst>
              <a:ext uri="{FF2B5EF4-FFF2-40B4-BE49-F238E27FC236}">
                <a16:creationId xmlns:a16="http://schemas.microsoft.com/office/drawing/2014/main" id="{9B52868F-A050-46DD-A085-04BB3A216134}"/>
              </a:ext>
            </a:extLst>
          </p:cNvPr>
          <p:cNvPicPr>
            <a:picLocks noChangeAspect="1"/>
          </p:cNvPicPr>
          <p:nvPr/>
        </p:nvPicPr>
        <p:blipFill rotWithShape="1">
          <a:blip r:embed="rId6"/>
          <a:srcRect l="8299" t="39652" r="47162" b="23581"/>
          <a:stretch/>
        </p:blipFill>
        <p:spPr>
          <a:xfrm>
            <a:off x="6538452" y="1049777"/>
            <a:ext cx="927577" cy="512070"/>
          </a:xfrm>
          <a:prstGeom prst="rect">
            <a:avLst/>
          </a:prstGeom>
        </p:spPr>
      </p:pic>
      <p:pic>
        <p:nvPicPr>
          <p:cNvPr id="23" name="Picture 22">
            <a:extLst>
              <a:ext uri="{FF2B5EF4-FFF2-40B4-BE49-F238E27FC236}">
                <a16:creationId xmlns:a16="http://schemas.microsoft.com/office/drawing/2014/main" id="{0667770B-286D-49E2-BC94-708CFF0E3156}"/>
              </a:ext>
            </a:extLst>
          </p:cNvPr>
          <p:cNvPicPr>
            <a:picLocks noChangeAspect="1"/>
          </p:cNvPicPr>
          <p:nvPr/>
        </p:nvPicPr>
        <p:blipFill rotWithShape="1">
          <a:blip r:embed="rId7"/>
          <a:srcRect t="-1" b="866"/>
          <a:stretch/>
        </p:blipFill>
        <p:spPr>
          <a:xfrm>
            <a:off x="1280653" y="3722360"/>
            <a:ext cx="505439" cy="455190"/>
          </a:xfrm>
          <a:prstGeom prst="rect">
            <a:avLst/>
          </a:prstGeom>
        </p:spPr>
      </p:pic>
    </p:spTree>
    <p:extLst>
      <p:ext uri="{BB962C8B-B14F-4D97-AF65-F5344CB8AC3E}">
        <p14:creationId xmlns:p14="http://schemas.microsoft.com/office/powerpoint/2010/main" val="3297385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C799F-6D3F-4464-BBEF-2DB02AF8937C}"/>
              </a:ext>
            </a:extLst>
          </p:cNvPr>
          <p:cNvSpPr>
            <a:spLocks noGrp="1"/>
          </p:cNvSpPr>
          <p:nvPr>
            <p:ph type="title"/>
          </p:nvPr>
        </p:nvSpPr>
        <p:spPr>
          <a:xfrm>
            <a:off x="373626" y="394621"/>
            <a:ext cx="11346426" cy="454265"/>
          </a:xfrm>
          <a:solidFill>
            <a:schemeClr val="accent1"/>
          </a:solidFill>
        </p:spPr>
        <p:txBody>
          <a:bodyPr>
            <a:noAutofit/>
          </a:bodyPr>
          <a:lstStyle/>
          <a:p>
            <a:pPr algn="ctr"/>
            <a:r>
              <a:rPr lang="en-US" sz="3200" b="1" dirty="0">
                <a:solidFill>
                  <a:schemeClr val="bg1"/>
                </a:solidFill>
              </a:rPr>
              <a:t>Comprehensive Lake Management Plan (CLMP)</a:t>
            </a:r>
          </a:p>
        </p:txBody>
      </p:sp>
      <p:sp>
        <p:nvSpPr>
          <p:cNvPr id="6" name="Content Placeholder 4">
            <a:extLst>
              <a:ext uri="{FF2B5EF4-FFF2-40B4-BE49-F238E27FC236}">
                <a16:creationId xmlns:a16="http://schemas.microsoft.com/office/drawing/2014/main" id="{3B40F02E-AB35-4A63-9108-BFC487BBF9A1}"/>
              </a:ext>
            </a:extLst>
          </p:cNvPr>
          <p:cNvSpPr txBox="1">
            <a:spLocks/>
          </p:cNvSpPr>
          <p:nvPr/>
        </p:nvSpPr>
        <p:spPr>
          <a:xfrm>
            <a:off x="6493251" y="439372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4">
            <a:extLst>
              <a:ext uri="{FF2B5EF4-FFF2-40B4-BE49-F238E27FC236}">
                <a16:creationId xmlns:a16="http://schemas.microsoft.com/office/drawing/2014/main" id="{B275D149-37AE-40EF-851B-2A829B8E5F3C}"/>
              </a:ext>
            </a:extLst>
          </p:cNvPr>
          <p:cNvSpPr txBox="1">
            <a:spLocks/>
          </p:cNvSpPr>
          <p:nvPr/>
        </p:nvSpPr>
        <p:spPr>
          <a:xfrm>
            <a:off x="6493251" y="439372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Content Placeholder 4">
            <a:extLst>
              <a:ext uri="{FF2B5EF4-FFF2-40B4-BE49-F238E27FC236}">
                <a16:creationId xmlns:a16="http://schemas.microsoft.com/office/drawing/2014/main" id="{4F62746E-C695-4C9B-AD64-2A2FB3DF3C80}"/>
              </a:ext>
            </a:extLst>
          </p:cNvPr>
          <p:cNvSpPr txBox="1">
            <a:spLocks/>
          </p:cNvSpPr>
          <p:nvPr/>
        </p:nvSpPr>
        <p:spPr>
          <a:xfrm>
            <a:off x="6493251" y="436021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C3D51DE2-1236-43FA-B660-FFE191C51226}"/>
              </a:ext>
            </a:extLst>
          </p:cNvPr>
          <p:cNvSpPr txBox="1"/>
          <p:nvPr/>
        </p:nvSpPr>
        <p:spPr>
          <a:xfrm>
            <a:off x="373626" y="6251510"/>
            <a:ext cx="11346426" cy="400110"/>
          </a:xfrm>
          <a:prstGeom prst="rect">
            <a:avLst/>
          </a:prstGeom>
          <a:solidFill>
            <a:schemeClr val="accent1"/>
          </a:solidFill>
        </p:spPr>
        <p:txBody>
          <a:bodyPr wrap="square" rtlCol="0">
            <a:spAutoFit/>
          </a:bodyPr>
          <a:lstStyle/>
          <a:p>
            <a:pPr algn="ctr"/>
            <a:r>
              <a:rPr lang="en-US" sz="2000" b="1" dirty="0">
                <a:solidFill>
                  <a:schemeClr val="bg1"/>
                </a:solidFill>
              </a:rPr>
              <a:t>Next Step = Implementation Plan Meetings July-September – </a:t>
            </a:r>
            <a:r>
              <a:rPr lang="en-US" sz="2000" b="1" i="1" dirty="0">
                <a:solidFill>
                  <a:schemeClr val="bg1"/>
                </a:solidFill>
              </a:rPr>
              <a:t>Open to Interested SCLA Members </a:t>
            </a:r>
          </a:p>
        </p:txBody>
      </p:sp>
      <p:pic>
        <p:nvPicPr>
          <p:cNvPr id="14" name="Content Placeholder 13">
            <a:extLst>
              <a:ext uri="{FF2B5EF4-FFF2-40B4-BE49-F238E27FC236}">
                <a16:creationId xmlns:a16="http://schemas.microsoft.com/office/drawing/2014/main" id="{D932DD6D-FDDF-437F-949F-03F276E2F9D3}"/>
              </a:ext>
            </a:extLst>
          </p:cNvPr>
          <p:cNvPicPr>
            <a:picLocks noGrp="1" noChangeAspect="1"/>
          </p:cNvPicPr>
          <p:nvPr>
            <p:ph idx="1"/>
          </p:nvPr>
        </p:nvPicPr>
        <p:blipFill rotWithShape="1">
          <a:blip r:embed="rId2"/>
          <a:srcRect r="675" b="1322"/>
          <a:stretch/>
        </p:blipFill>
        <p:spPr>
          <a:xfrm>
            <a:off x="6720342" y="1139159"/>
            <a:ext cx="4802881" cy="1499040"/>
          </a:xfrm>
        </p:spPr>
      </p:pic>
      <p:pic>
        <p:nvPicPr>
          <p:cNvPr id="18" name="Picture 17">
            <a:extLst>
              <a:ext uri="{FF2B5EF4-FFF2-40B4-BE49-F238E27FC236}">
                <a16:creationId xmlns:a16="http://schemas.microsoft.com/office/drawing/2014/main" id="{F398EB6C-CCC3-41EB-97BD-853310E40D37}"/>
              </a:ext>
            </a:extLst>
          </p:cNvPr>
          <p:cNvPicPr>
            <a:picLocks noChangeAspect="1"/>
          </p:cNvPicPr>
          <p:nvPr/>
        </p:nvPicPr>
        <p:blipFill rotWithShape="1">
          <a:blip r:embed="rId3"/>
          <a:srcRect l="6995" t="5974"/>
          <a:stretch/>
        </p:blipFill>
        <p:spPr>
          <a:xfrm>
            <a:off x="8975270" y="3948807"/>
            <a:ext cx="1519379" cy="1639277"/>
          </a:xfrm>
          <a:prstGeom prst="rect">
            <a:avLst/>
          </a:prstGeom>
        </p:spPr>
      </p:pic>
      <p:pic>
        <p:nvPicPr>
          <p:cNvPr id="22" name="Picture 21">
            <a:extLst>
              <a:ext uri="{FF2B5EF4-FFF2-40B4-BE49-F238E27FC236}">
                <a16:creationId xmlns:a16="http://schemas.microsoft.com/office/drawing/2014/main" id="{EDFCBB8E-1C52-4425-B822-2892BC0B02D4}"/>
              </a:ext>
            </a:extLst>
          </p:cNvPr>
          <p:cNvPicPr>
            <a:picLocks noChangeAspect="1"/>
          </p:cNvPicPr>
          <p:nvPr/>
        </p:nvPicPr>
        <p:blipFill>
          <a:blip r:embed="rId4"/>
          <a:stretch>
            <a:fillRect/>
          </a:stretch>
        </p:blipFill>
        <p:spPr>
          <a:xfrm>
            <a:off x="471948" y="3907634"/>
            <a:ext cx="3374953" cy="2036716"/>
          </a:xfrm>
          <a:prstGeom prst="rect">
            <a:avLst/>
          </a:prstGeom>
        </p:spPr>
      </p:pic>
      <p:pic>
        <p:nvPicPr>
          <p:cNvPr id="24" name="Picture 23">
            <a:extLst>
              <a:ext uri="{FF2B5EF4-FFF2-40B4-BE49-F238E27FC236}">
                <a16:creationId xmlns:a16="http://schemas.microsoft.com/office/drawing/2014/main" id="{9126AC6C-FD99-4934-BE6F-9AD96237B87D}"/>
              </a:ext>
            </a:extLst>
          </p:cNvPr>
          <p:cNvPicPr>
            <a:picLocks noChangeAspect="1"/>
          </p:cNvPicPr>
          <p:nvPr/>
        </p:nvPicPr>
        <p:blipFill rotWithShape="1">
          <a:blip r:embed="rId5"/>
          <a:srcRect b="40008"/>
          <a:stretch/>
        </p:blipFill>
        <p:spPr>
          <a:xfrm>
            <a:off x="8696805" y="5635039"/>
            <a:ext cx="2356994" cy="423858"/>
          </a:xfrm>
          <a:prstGeom prst="rect">
            <a:avLst/>
          </a:prstGeom>
        </p:spPr>
      </p:pic>
      <p:pic>
        <p:nvPicPr>
          <p:cNvPr id="26" name="Picture 25">
            <a:extLst>
              <a:ext uri="{FF2B5EF4-FFF2-40B4-BE49-F238E27FC236}">
                <a16:creationId xmlns:a16="http://schemas.microsoft.com/office/drawing/2014/main" id="{6D9BF41D-D589-44D8-89E3-11B33CA24AA3}"/>
              </a:ext>
            </a:extLst>
          </p:cNvPr>
          <p:cNvPicPr>
            <a:picLocks noChangeAspect="1"/>
          </p:cNvPicPr>
          <p:nvPr/>
        </p:nvPicPr>
        <p:blipFill rotWithShape="1">
          <a:blip r:embed="rId6"/>
          <a:srcRect b="50958"/>
          <a:stretch/>
        </p:blipFill>
        <p:spPr>
          <a:xfrm>
            <a:off x="4597492" y="5513623"/>
            <a:ext cx="2431149" cy="423858"/>
          </a:xfrm>
          <a:prstGeom prst="rect">
            <a:avLst/>
          </a:prstGeom>
        </p:spPr>
      </p:pic>
      <p:pic>
        <p:nvPicPr>
          <p:cNvPr id="30" name="Picture 29">
            <a:extLst>
              <a:ext uri="{FF2B5EF4-FFF2-40B4-BE49-F238E27FC236}">
                <a16:creationId xmlns:a16="http://schemas.microsoft.com/office/drawing/2014/main" id="{BEB6DF75-8B63-4CBE-84FA-AD670A14307F}"/>
              </a:ext>
            </a:extLst>
          </p:cNvPr>
          <p:cNvPicPr>
            <a:picLocks noChangeAspect="1"/>
          </p:cNvPicPr>
          <p:nvPr/>
        </p:nvPicPr>
        <p:blipFill>
          <a:blip r:embed="rId7"/>
          <a:stretch>
            <a:fillRect/>
          </a:stretch>
        </p:blipFill>
        <p:spPr>
          <a:xfrm>
            <a:off x="4452351" y="3916163"/>
            <a:ext cx="2721433" cy="1639277"/>
          </a:xfrm>
          <a:prstGeom prst="rect">
            <a:avLst/>
          </a:prstGeom>
        </p:spPr>
      </p:pic>
      <p:sp>
        <p:nvSpPr>
          <p:cNvPr id="32" name="Flowchart: Connector 31">
            <a:extLst>
              <a:ext uri="{FF2B5EF4-FFF2-40B4-BE49-F238E27FC236}">
                <a16:creationId xmlns:a16="http://schemas.microsoft.com/office/drawing/2014/main" id="{6390D80E-25FD-44D0-AB6F-3D1738D8FE17}"/>
              </a:ext>
            </a:extLst>
          </p:cNvPr>
          <p:cNvSpPr/>
          <p:nvPr/>
        </p:nvSpPr>
        <p:spPr>
          <a:xfrm>
            <a:off x="1630130" y="3627111"/>
            <a:ext cx="274320"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3" name="Flowchart: Connector 32">
            <a:extLst>
              <a:ext uri="{FF2B5EF4-FFF2-40B4-BE49-F238E27FC236}">
                <a16:creationId xmlns:a16="http://schemas.microsoft.com/office/drawing/2014/main" id="{14D5C1F0-8E4E-4CD2-AD4D-C097358EC1DF}"/>
              </a:ext>
            </a:extLst>
          </p:cNvPr>
          <p:cNvSpPr/>
          <p:nvPr/>
        </p:nvSpPr>
        <p:spPr>
          <a:xfrm>
            <a:off x="5674210" y="3610094"/>
            <a:ext cx="274320"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5" name="Flowchart: Connector 34">
            <a:extLst>
              <a:ext uri="{FF2B5EF4-FFF2-40B4-BE49-F238E27FC236}">
                <a16:creationId xmlns:a16="http://schemas.microsoft.com/office/drawing/2014/main" id="{26E6BF9F-24C9-4948-B6BD-6641FDB585C0}"/>
              </a:ext>
            </a:extLst>
          </p:cNvPr>
          <p:cNvSpPr/>
          <p:nvPr/>
        </p:nvSpPr>
        <p:spPr>
          <a:xfrm>
            <a:off x="9545814" y="3627111"/>
            <a:ext cx="274320"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7" name="Title 3">
            <a:extLst>
              <a:ext uri="{FF2B5EF4-FFF2-40B4-BE49-F238E27FC236}">
                <a16:creationId xmlns:a16="http://schemas.microsoft.com/office/drawing/2014/main" id="{5FE7AD43-8DAF-448C-B07B-D19E429116E2}"/>
              </a:ext>
            </a:extLst>
          </p:cNvPr>
          <p:cNvSpPr txBox="1">
            <a:spLocks/>
          </p:cNvSpPr>
          <p:nvPr/>
        </p:nvSpPr>
        <p:spPr>
          <a:xfrm>
            <a:off x="531576" y="3179870"/>
            <a:ext cx="11188476" cy="291496"/>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bg1"/>
                </a:solidFill>
              </a:rPr>
              <a:t>The 3 Main Data Inputs Are Now In Place</a:t>
            </a:r>
          </a:p>
        </p:txBody>
      </p:sp>
      <p:sp>
        <p:nvSpPr>
          <p:cNvPr id="38" name="TextBox 37">
            <a:extLst>
              <a:ext uri="{FF2B5EF4-FFF2-40B4-BE49-F238E27FC236}">
                <a16:creationId xmlns:a16="http://schemas.microsoft.com/office/drawing/2014/main" id="{00BB55E5-DD2F-4B30-8DB7-DF0A79C040D5}"/>
              </a:ext>
            </a:extLst>
          </p:cNvPr>
          <p:cNvSpPr txBox="1"/>
          <p:nvPr/>
        </p:nvSpPr>
        <p:spPr>
          <a:xfrm>
            <a:off x="471948" y="990517"/>
            <a:ext cx="6188766" cy="1969770"/>
          </a:xfrm>
          <a:prstGeom prst="rect">
            <a:avLst/>
          </a:prstGeom>
          <a:noFill/>
        </p:spPr>
        <p:txBody>
          <a:bodyPr wrap="square" rtlCol="0">
            <a:spAutoFit/>
          </a:bodyPr>
          <a:lstStyle/>
          <a:p>
            <a:r>
              <a:rPr lang="en-US" sz="1600" b="1"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A Road Map for the Health of Our Lakes</a:t>
            </a:r>
          </a:p>
          <a:p>
            <a:pPr marL="285750" indent="-285750">
              <a:spcBef>
                <a:spcPts val="600"/>
              </a:spcBef>
              <a:buFont typeface="Arial" panose="020B0604020202020204" pitchFamily="34" charset="0"/>
              <a:buChar char="•"/>
            </a:pP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This project will develop a comprehensive lake management plan to address water quality, aquatic plant management, lake habitat, and other management and social considerations for the long-term health of the Spider Chain of Lakes. </a:t>
            </a:r>
          </a:p>
          <a:p>
            <a:pPr marL="285750" indent="-285750">
              <a:spcBef>
                <a:spcPts val="600"/>
              </a:spcBef>
              <a:buFont typeface="Arial" panose="020B0604020202020204" pitchFamily="34" charset="0"/>
              <a:buChar char="•"/>
            </a:pP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A WDNR grant of $21,529 was approved by WDNR in Feb 2020.  Advance payment has been received and work is underway.</a:t>
            </a:r>
            <a:endParaRPr lang="en-US" sz="1600" dirty="0">
              <a:solidFill>
                <a:schemeClr val="accent1">
                  <a:lumMod val="50000"/>
                </a:schemeClr>
              </a:solidFill>
            </a:endParaRPr>
          </a:p>
        </p:txBody>
      </p:sp>
      <p:sp>
        <p:nvSpPr>
          <p:cNvPr id="41" name="TextBox 40">
            <a:extLst>
              <a:ext uri="{FF2B5EF4-FFF2-40B4-BE49-F238E27FC236}">
                <a16:creationId xmlns:a16="http://schemas.microsoft.com/office/drawing/2014/main" id="{2E5C746E-73D2-44A8-937D-A2D443CE4989}"/>
              </a:ext>
            </a:extLst>
          </p:cNvPr>
          <p:cNvSpPr txBox="1"/>
          <p:nvPr/>
        </p:nvSpPr>
        <p:spPr>
          <a:xfrm>
            <a:off x="9250493" y="1578844"/>
            <a:ext cx="137160" cy="276999"/>
          </a:xfrm>
          <a:prstGeom prst="rect">
            <a:avLst/>
          </a:prstGeom>
          <a:noFill/>
        </p:spPr>
        <p:txBody>
          <a:bodyPr wrap="square" lIns="0" tIns="0" rIns="0" bIns="0" rtlCol="0">
            <a:spAutoFit/>
          </a:bodyPr>
          <a:lstStyle/>
          <a:p>
            <a:r>
              <a:rPr lang="en-US" dirty="0">
                <a:sym typeface="Wingdings" panose="05000000000000000000" pitchFamily="2" charset="2"/>
              </a:rPr>
              <a:t></a:t>
            </a:r>
            <a:endParaRPr lang="en-US" dirty="0"/>
          </a:p>
        </p:txBody>
      </p:sp>
      <p:sp>
        <p:nvSpPr>
          <p:cNvPr id="43" name="TextBox 42">
            <a:extLst>
              <a:ext uri="{FF2B5EF4-FFF2-40B4-BE49-F238E27FC236}">
                <a16:creationId xmlns:a16="http://schemas.microsoft.com/office/drawing/2014/main" id="{877EBD39-98A2-4421-A18C-EA612C61C5F9}"/>
              </a:ext>
            </a:extLst>
          </p:cNvPr>
          <p:cNvSpPr txBox="1"/>
          <p:nvPr/>
        </p:nvSpPr>
        <p:spPr>
          <a:xfrm>
            <a:off x="9250493" y="1786708"/>
            <a:ext cx="137160" cy="276999"/>
          </a:xfrm>
          <a:prstGeom prst="rect">
            <a:avLst/>
          </a:prstGeom>
          <a:noFill/>
        </p:spPr>
        <p:txBody>
          <a:bodyPr wrap="square" lIns="0" tIns="0" rIns="0" bIns="0" rtlCol="0">
            <a:spAutoFit/>
          </a:bodyPr>
          <a:lstStyle/>
          <a:p>
            <a:r>
              <a:rPr lang="en-US" dirty="0">
                <a:sym typeface="Wingdings" panose="05000000000000000000" pitchFamily="2" charset="2"/>
              </a:rPr>
              <a:t></a:t>
            </a:r>
            <a:endParaRPr lang="en-US" dirty="0"/>
          </a:p>
        </p:txBody>
      </p:sp>
      <p:sp>
        <p:nvSpPr>
          <p:cNvPr id="44" name="TextBox 43">
            <a:extLst>
              <a:ext uri="{FF2B5EF4-FFF2-40B4-BE49-F238E27FC236}">
                <a16:creationId xmlns:a16="http://schemas.microsoft.com/office/drawing/2014/main" id="{029B5B0C-9BB6-47CB-9AAA-E4F7A4122565}"/>
              </a:ext>
            </a:extLst>
          </p:cNvPr>
          <p:cNvSpPr txBox="1"/>
          <p:nvPr/>
        </p:nvSpPr>
        <p:spPr>
          <a:xfrm>
            <a:off x="9250493" y="1364035"/>
            <a:ext cx="137160" cy="276999"/>
          </a:xfrm>
          <a:prstGeom prst="rect">
            <a:avLst/>
          </a:prstGeom>
          <a:noFill/>
        </p:spPr>
        <p:txBody>
          <a:bodyPr wrap="square" lIns="0" tIns="0" rIns="0" bIns="0" rtlCol="0">
            <a:spAutoFit/>
          </a:bodyPr>
          <a:lstStyle/>
          <a:p>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834608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C799F-6D3F-4464-BBEF-2DB02AF8937C}"/>
              </a:ext>
            </a:extLst>
          </p:cNvPr>
          <p:cNvSpPr>
            <a:spLocks noGrp="1"/>
          </p:cNvSpPr>
          <p:nvPr>
            <p:ph type="title"/>
          </p:nvPr>
        </p:nvSpPr>
        <p:spPr>
          <a:xfrm>
            <a:off x="373626" y="394621"/>
            <a:ext cx="11346426" cy="454265"/>
          </a:xfrm>
          <a:solidFill>
            <a:schemeClr val="accent1"/>
          </a:solidFill>
        </p:spPr>
        <p:txBody>
          <a:bodyPr>
            <a:noAutofit/>
          </a:bodyPr>
          <a:lstStyle/>
          <a:p>
            <a:pPr algn="ctr"/>
            <a:r>
              <a:rPr lang="en-US" sz="3200" b="1" dirty="0">
                <a:solidFill>
                  <a:schemeClr val="bg1"/>
                </a:solidFill>
              </a:rPr>
              <a:t>On Behalf of the AIS Committee Members</a:t>
            </a:r>
          </a:p>
        </p:txBody>
      </p:sp>
      <p:sp>
        <p:nvSpPr>
          <p:cNvPr id="6" name="Content Placeholder 4">
            <a:extLst>
              <a:ext uri="{FF2B5EF4-FFF2-40B4-BE49-F238E27FC236}">
                <a16:creationId xmlns:a16="http://schemas.microsoft.com/office/drawing/2014/main" id="{3B40F02E-AB35-4A63-9108-BFC487BBF9A1}"/>
              </a:ext>
            </a:extLst>
          </p:cNvPr>
          <p:cNvSpPr txBox="1">
            <a:spLocks/>
          </p:cNvSpPr>
          <p:nvPr/>
        </p:nvSpPr>
        <p:spPr>
          <a:xfrm>
            <a:off x="6538452" y="117003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4">
            <a:extLst>
              <a:ext uri="{FF2B5EF4-FFF2-40B4-BE49-F238E27FC236}">
                <a16:creationId xmlns:a16="http://schemas.microsoft.com/office/drawing/2014/main" id="{B275D149-37AE-40EF-851B-2A829B8E5F3C}"/>
              </a:ext>
            </a:extLst>
          </p:cNvPr>
          <p:cNvSpPr txBox="1">
            <a:spLocks/>
          </p:cNvSpPr>
          <p:nvPr/>
        </p:nvSpPr>
        <p:spPr>
          <a:xfrm>
            <a:off x="6538452" y="117003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Content Placeholder 4">
            <a:extLst>
              <a:ext uri="{FF2B5EF4-FFF2-40B4-BE49-F238E27FC236}">
                <a16:creationId xmlns:a16="http://schemas.microsoft.com/office/drawing/2014/main" id="{4F62746E-C695-4C9B-AD64-2A2FB3DF3C80}"/>
              </a:ext>
            </a:extLst>
          </p:cNvPr>
          <p:cNvSpPr txBox="1">
            <a:spLocks/>
          </p:cNvSpPr>
          <p:nvPr/>
        </p:nvSpPr>
        <p:spPr>
          <a:xfrm>
            <a:off x="6538452" y="1136529"/>
            <a:ext cx="4815348" cy="2379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C3D51DE2-1236-43FA-B660-FFE191C51226}"/>
              </a:ext>
            </a:extLst>
          </p:cNvPr>
          <p:cNvSpPr txBox="1"/>
          <p:nvPr/>
        </p:nvSpPr>
        <p:spPr>
          <a:xfrm>
            <a:off x="373626" y="6251510"/>
            <a:ext cx="11346426" cy="400110"/>
          </a:xfrm>
          <a:prstGeom prst="rect">
            <a:avLst/>
          </a:prstGeom>
          <a:solidFill>
            <a:schemeClr val="accent1"/>
          </a:solidFill>
        </p:spPr>
        <p:txBody>
          <a:bodyPr wrap="square" rtlCol="0">
            <a:spAutoFit/>
          </a:bodyPr>
          <a:lstStyle/>
          <a:p>
            <a:pPr algn="ctr"/>
            <a:r>
              <a:rPr lang="en-US" sz="2000" b="1" dirty="0">
                <a:solidFill>
                  <a:schemeClr val="bg1"/>
                </a:solidFill>
              </a:rPr>
              <a:t>Thank You for Your Support</a:t>
            </a:r>
          </a:p>
        </p:txBody>
      </p:sp>
      <p:sp>
        <p:nvSpPr>
          <p:cNvPr id="3" name="Content Placeholder 2">
            <a:extLst>
              <a:ext uri="{FF2B5EF4-FFF2-40B4-BE49-F238E27FC236}">
                <a16:creationId xmlns:a16="http://schemas.microsoft.com/office/drawing/2014/main" id="{02F1D710-2866-437D-B29D-78FA7A2C23E3}"/>
              </a:ext>
            </a:extLst>
          </p:cNvPr>
          <p:cNvSpPr>
            <a:spLocks noGrp="1"/>
          </p:cNvSpPr>
          <p:nvPr>
            <p:ph idx="1"/>
          </p:nvPr>
        </p:nvSpPr>
        <p:spPr>
          <a:xfrm>
            <a:off x="838201" y="1170039"/>
            <a:ext cx="4129724" cy="4351338"/>
          </a:xfrm>
        </p:spPr>
        <p:txBody>
          <a:bodyPr>
            <a:normAutofit fontScale="92500"/>
          </a:bodyPr>
          <a:lstStyle/>
          <a:p>
            <a:pPr marL="0" indent="0">
              <a:buNone/>
            </a:pPr>
            <a:r>
              <a:rPr lang="en-US" dirty="0"/>
              <a:t>Ray Langer, Chair</a:t>
            </a:r>
          </a:p>
          <a:p>
            <a:pPr marL="0" indent="0">
              <a:buNone/>
            </a:pPr>
            <a:r>
              <a:rPr lang="en-US" dirty="0"/>
              <a:t>Candy Ramsay</a:t>
            </a:r>
          </a:p>
          <a:p>
            <a:pPr marL="0" indent="0">
              <a:buNone/>
            </a:pPr>
            <a:r>
              <a:rPr lang="en-US" dirty="0"/>
              <a:t>Marv Ramsay</a:t>
            </a:r>
          </a:p>
          <a:p>
            <a:pPr marL="0" indent="0">
              <a:buNone/>
            </a:pPr>
            <a:r>
              <a:rPr lang="en-US" dirty="0"/>
              <a:t>Tim Sheldon</a:t>
            </a:r>
          </a:p>
          <a:p>
            <a:pPr marL="0" indent="0">
              <a:buNone/>
            </a:pPr>
            <a:r>
              <a:rPr lang="en-US" dirty="0"/>
              <a:t>Dave Meyer</a:t>
            </a:r>
          </a:p>
          <a:p>
            <a:pPr marL="0" indent="0">
              <a:buNone/>
            </a:pPr>
            <a:r>
              <a:rPr lang="en-US" dirty="0"/>
              <a:t>Steve Salisbury</a:t>
            </a:r>
          </a:p>
          <a:p>
            <a:pPr marL="0" indent="0">
              <a:buNone/>
            </a:pPr>
            <a:r>
              <a:rPr lang="en-US" dirty="0"/>
              <a:t>Dave Mickelson</a:t>
            </a:r>
          </a:p>
          <a:p>
            <a:pPr marL="0" indent="0">
              <a:buNone/>
            </a:pPr>
            <a:r>
              <a:rPr lang="en-US" dirty="0"/>
              <a:t>Larry Keller</a:t>
            </a:r>
          </a:p>
          <a:p>
            <a:pPr marL="0" indent="0">
              <a:buNone/>
            </a:pPr>
            <a:r>
              <a:rPr lang="en-US" dirty="0"/>
              <a:t>+ 42 Lake Monitor Volunteers</a:t>
            </a:r>
          </a:p>
        </p:txBody>
      </p:sp>
      <p:sp>
        <p:nvSpPr>
          <p:cNvPr id="13" name="TextBox 12">
            <a:extLst>
              <a:ext uri="{FF2B5EF4-FFF2-40B4-BE49-F238E27FC236}">
                <a16:creationId xmlns:a16="http://schemas.microsoft.com/office/drawing/2014/main" id="{2966CBD8-6051-4247-9C10-008D5E04B587}"/>
              </a:ext>
            </a:extLst>
          </p:cNvPr>
          <p:cNvSpPr txBox="1"/>
          <p:nvPr/>
        </p:nvSpPr>
        <p:spPr>
          <a:xfrm>
            <a:off x="4967925" y="1170039"/>
            <a:ext cx="6504495" cy="187743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400" b="1" dirty="0"/>
              <a:t>We’re always looking for new talent !</a:t>
            </a:r>
          </a:p>
          <a:p>
            <a:pPr marL="342900" indent="-342900">
              <a:spcBef>
                <a:spcPts val="1200"/>
              </a:spcBef>
              <a:buFont typeface="Arial" panose="020B0604020202020204" pitchFamily="34" charset="0"/>
              <a:buChar char="•"/>
            </a:pPr>
            <a:r>
              <a:rPr lang="en-US" sz="2400" b="1" dirty="0"/>
              <a:t>Contact one of us if you’re interested in joining</a:t>
            </a:r>
          </a:p>
          <a:p>
            <a:pPr marL="342900" indent="-342900">
              <a:spcBef>
                <a:spcPts val="1200"/>
              </a:spcBef>
              <a:buFont typeface="Arial" panose="020B0604020202020204" pitchFamily="34" charset="0"/>
              <a:buChar char="•"/>
            </a:pPr>
            <a:r>
              <a:rPr lang="en-US" sz="2400" b="1" dirty="0"/>
              <a:t>Let us know if you want to participate in the CLMP planning meetings to be held July - Sept</a:t>
            </a:r>
          </a:p>
        </p:txBody>
      </p:sp>
      <p:pic>
        <p:nvPicPr>
          <p:cNvPr id="14" name="Picture 13">
            <a:extLst>
              <a:ext uri="{FF2B5EF4-FFF2-40B4-BE49-F238E27FC236}">
                <a16:creationId xmlns:a16="http://schemas.microsoft.com/office/drawing/2014/main" id="{4575F4B2-6422-435E-A16D-7302027DA266}"/>
              </a:ext>
            </a:extLst>
          </p:cNvPr>
          <p:cNvPicPr>
            <a:picLocks noChangeAspect="1"/>
          </p:cNvPicPr>
          <p:nvPr/>
        </p:nvPicPr>
        <p:blipFill rotWithShape="1">
          <a:blip r:embed="rId2"/>
          <a:srcRect t="6751" b="18499"/>
          <a:stretch/>
        </p:blipFill>
        <p:spPr>
          <a:xfrm>
            <a:off x="5954598" y="3230518"/>
            <a:ext cx="4383464" cy="2457443"/>
          </a:xfrm>
          <a:prstGeom prst="rect">
            <a:avLst/>
          </a:prstGeom>
        </p:spPr>
      </p:pic>
    </p:spTree>
    <p:extLst>
      <p:ext uri="{BB962C8B-B14F-4D97-AF65-F5344CB8AC3E}">
        <p14:creationId xmlns:p14="http://schemas.microsoft.com/office/powerpoint/2010/main" val="931106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E98E-F8C7-4A4C-9BB3-90C48D4AC1F4}"/>
              </a:ext>
            </a:extLst>
          </p:cNvPr>
          <p:cNvSpPr>
            <a:spLocks noGrp="1"/>
          </p:cNvSpPr>
          <p:nvPr>
            <p:ph type="title"/>
          </p:nvPr>
        </p:nvSpPr>
        <p:spPr>
          <a:xfrm>
            <a:off x="838200" y="2079625"/>
            <a:ext cx="10515600" cy="1325563"/>
          </a:xfrm>
        </p:spPr>
        <p:txBody>
          <a:bodyPr/>
          <a:lstStyle/>
          <a:p>
            <a:r>
              <a:rPr lang="en-US" b="1" dirty="0">
                <a:solidFill>
                  <a:schemeClr val="accent1"/>
                </a:solidFill>
              </a:rPr>
              <a:t>Philanthropy Update</a:t>
            </a:r>
            <a:r>
              <a:rPr lang="en-US" dirty="0">
                <a:solidFill>
                  <a:schemeClr val="accent1"/>
                </a:solidFill>
              </a:rPr>
              <a:t>, </a:t>
            </a:r>
            <a:r>
              <a:rPr lang="en-US" sz="4000" dirty="0">
                <a:solidFill>
                  <a:schemeClr val="accent1"/>
                </a:solidFill>
              </a:rPr>
              <a:t>Wendy Wood</a:t>
            </a:r>
            <a:endParaRPr lang="en-US" sz="4000" i="1" dirty="0">
              <a:solidFill>
                <a:schemeClr val="accent1"/>
              </a:solidFill>
            </a:endParaRPr>
          </a:p>
        </p:txBody>
      </p:sp>
    </p:spTree>
    <p:extLst>
      <p:ext uri="{BB962C8B-B14F-4D97-AF65-F5344CB8AC3E}">
        <p14:creationId xmlns:p14="http://schemas.microsoft.com/office/powerpoint/2010/main" val="2077230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92CDE-EAE9-204B-BA1E-BDA359EBE08E}"/>
              </a:ext>
            </a:extLst>
          </p:cNvPr>
          <p:cNvSpPr txBox="1"/>
          <p:nvPr/>
        </p:nvSpPr>
        <p:spPr>
          <a:xfrm>
            <a:off x="914400" y="524933"/>
            <a:ext cx="7281333" cy="584775"/>
          </a:xfrm>
          <a:prstGeom prst="rect">
            <a:avLst/>
          </a:prstGeom>
          <a:noFill/>
        </p:spPr>
        <p:txBody>
          <a:bodyPr wrap="square" rtlCol="0">
            <a:spAutoFit/>
          </a:bodyPr>
          <a:lstStyle/>
          <a:p>
            <a:r>
              <a:rPr lang="en-US" sz="3200" dirty="0"/>
              <a:t>SCLA PHILANTHROPY - $1.2 MILLION GOAL</a:t>
            </a:r>
          </a:p>
        </p:txBody>
      </p:sp>
      <p:pic>
        <p:nvPicPr>
          <p:cNvPr id="5" name="Picture 4" descr="Person repairing boat">
            <a:extLst>
              <a:ext uri="{FF2B5EF4-FFF2-40B4-BE49-F238E27FC236}">
                <a16:creationId xmlns:a16="http://schemas.microsoft.com/office/drawing/2014/main" id="{9658CFD6-5C56-EE4B-BA71-B8A03AB84850}"/>
              </a:ext>
            </a:extLst>
          </p:cNvPr>
          <p:cNvPicPr>
            <a:picLocks noChangeAspect="1"/>
          </p:cNvPicPr>
          <p:nvPr/>
        </p:nvPicPr>
        <p:blipFill>
          <a:blip r:embed="rId3"/>
          <a:srcRect/>
          <a:stretch/>
        </p:blipFill>
        <p:spPr>
          <a:xfrm>
            <a:off x="744770" y="1329840"/>
            <a:ext cx="5882039" cy="4080360"/>
          </a:xfrm>
          <a:prstGeom prst="rect">
            <a:avLst/>
          </a:prstGeom>
        </p:spPr>
      </p:pic>
      <p:pic>
        <p:nvPicPr>
          <p:cNvPr id="9" name="Picture 8" descr="Canoe on sunny bank of lake">
            <a:extLst>
              <a:ext uri="{FF2B5EF4-FFF2-40B4-BE49-F238E27FC236}">
                <a16:creationId xmlns:a16="http://schemas.microsoft.com/office/drawing/2014/main" id="{461D20F7-8561-6149-8816-41A443B4B9B5}"/>
              </a:ext>
            </a:extLst>
          </p:cNvPr>
          <p:cNvPicPr>
            <a:picLocks noChangeAspect="1"/>
          </p:cNvPicPr>
          <p:nvPr/>
        </p:nvPicPr>
        <p:blipFill>
          <a:blip r:embed="rId4"/>
          <a:srcRect/>
          <a:stretch/>
        </p:blipFill>
        <p:spPr>
          <a:xfrm>
            <a:off x="7440878" y="2983121"/>
            <a:ext cx="3633522" cy="2427079"/>
          </a:xfrm>
          <a:prstGeom prst="rect">
            <a:avLst/>
          </a:prstGeom>
        </p:spPr>
      </p:pic>
      <p:sp>
        <p:nvSpPr>
          <p:cNvPr id="16" name="TextBox 15">
            <a:extLst>
              <a:ext uri="{FF2B5EF4-FFF2-40B4-BE49-F238E27FC236}">
                <a16:creationId xmlns:a16="http://schemas.microsoft.com/office/drawing/2014/main" id="{0FC844DE-B363-EE41-9FFA-D16C5510A1FE}"/>
              </a:ext>
            </a:extLst>
          </p:cNvPr>
          <p:cNvSpPr txBox="1"/>
          <p:nvPr/>
        </p:nvSpPr>
        <p:spPr>
          <a:xfrm>
            <a:off x="914400" y="1329841"/>
            <a:ext cx="4109409" cy="523220"/>
          </a:xfrm>
          <a:prstGeom prst="rect">
            <a:avLst/>
          </a:prstGeom>
          <a:solidFill>
            <a:schemeClr val="bg1"/>
          </a:solidFill>
        </p:spPr>
        <p:txBody>
          <a:bodyPr wrap="square" rtlCol="0">
            <a:spAutoFit/>
          </a:bodyPr>
          <a:lstStyle/>
          <a:p>
            <a:r>
              <a:rPr lang="en-US" sz="2800" dirty="0"/>
              <a:t>Endowment $800K</a:t>
            </a:r>
          </a:p>
        </p:txBody>
      </p:sp>
      <p:sp>
        <p:nvSpPr>
          <p:cNvPr id="17" name="TextBox 16">
            <a:extLst>
              <a:ext uri="{FF2B5EF4-FFF2-40B4-BE49-F238E27FC236}">
                <a16:creationId xmlns:a16="http://schemas.microsoft.com/office/drawing/2014/main" id="{931BD6E1-C8CA-6348-A548-62BFC7739ED1}"/>
              </a:ext>
            </a:extLst>
          </p:cNvPr>
          <p:cNvSpPr txBox="1"/>
          <p:nvPr/>
        </p:nvSpPr>
        <p:spPr>
          <a:xfrm>
            <a:off x="7295915" y="2280638"/>
            <a:ext cx="4151315" cy="523220"/>
          </a:xfrm>
          <a:prstGeom prst="rect">
            <a:avLst/>
          </a:prstGeom>
          <a:solidFill>
            <a:schemeClr val="bg1"/>
          </a:solidFill>
        </p:spPr>
        <p:txBody>
          <a:bodyPr wrap="square" rtlCol="0">
            <a:spAutoFit/>
          </a:bodyPr>
          <a:lstStyle/>
          <a:p>
            <a:r>
              <a:rPr lang="en-US" sz="2800" dirty="0"/>
              <a:t>Emergency Reserve $400K</a:t>
            </a:r>
          </a:p>
        </p:txBody>
      </p:sp>
    </p:spTree>
    <p:extLst>
      <p:ext uri="{BB962C8B-B14F-4D97-AF65-F5344CB8AC3E}">
        <p14:creationId xmlns:p14="http://schemas.microsoft.com/office/powerpoint/2010/main" val="195782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76A92EC-6EFE-5F4E-A38B-AAEED950FF6E}"/>
              </a:ext>
            </a:extLst>
          </p:cNvPr>
          <p:cNvGraphicFramePr>
            <a:graphicFrameLocks/>
          </p:cNvGraphicFramePr>
          <p:nvPr>
            <p:extLst>
              <p:ext uri="{D42A27DB-BD31-4B8C-83A1-F6EECF244321}">
                <p14:modId xmlns:p14="http://schemas.microsoft.com/office/powerpoint/2010/main" val="1778129549"/>
              </p:ext>
            </p:extLst>
          </p:nvPr>
        </p:nvGraphicFramePr>
        <p:xfrm>
          <a:off x="1033670" y="457200"/>
          <a:ext cx="9879495" cy="58243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3976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D3AA-B5DB-8D41-B415-B12AAB7370A2}"/>
              </a:ext>
            </a:extLst>
          </p:cNvPr>
          <p:cNvSpPr>
            <a:spLocks noGrp="1"/>
          </p:cNvSpPr>
          <p:nvPr>
            <p:ph type="title"/>
          </p:nvPr>
        </p:nvSpPr>
        <p:spPr/>
        <p:txBody>
          <a:bodyPr/>
          <a:lstStyle/>
          <a:p>
            <a:r>
              <a:rPr lang="en-US" b="1" dirty="0"/>
              <a:t>ORIGINAL GOAL: $1.2 Million ($180K Short)</a:t>
            </a:r>
            <a:br>
              <a:rPr lang="en-US" dirty="0"/>
            </a:br>
            <a:endParaRPr lang="en-US" dirty="0"/>
          </a:p>
        </p:txBody>
      </p:sp>
      <p:graphicFrame>
        <p:nvGraphicFramePr>
          <p:cNvPr id="4" name="Content Placeholder 3">
            <a:extLst>
              <a:ext uri="{FF2B5EF4-FFF2-40B4-BE49-F238E27FC236}">
                <a16:creationId xmlns:a16="http://schemas.microsoft.com/office/drawing/2014/main" id="{E83C483A-AAF8-1F4C-8697-A27BFFEDF095}"/>
              </a:ext>
            </a:extLst>
          </p:cNvPr>
          <p:cNvGraphicFramePr>
            <a:graphicFrameLocks noGrp="1"/>
          </p:cNvGraphicFramePr>
          <p:nvPr>
            <p:ph idx="1"/>
            <p:extLst>
              <p:ext uri="{D42A27DB-BD31-4B8C-83A1-F6EECF244321}">
                <p14:modId xmlns:p14="http://schemas.microsoft.com/office/powerpoint/2010/main" val="4085387177"/>
              </p:ext>
            </p:extLst>
          </p:nvPr>
        </p:nvGraphicFramePr>
        <p:xfrm>
          <a:off x="685800" y="1716505"/>
          <a:ext cx="10559716" cy="45318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50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3" y="609601"/>
            <a:ext cx="9352720" cy="841512"/>
          </a:xfrm>
        </p:spPr>
        <p:txBody>
          <a:bodyPr>
            <a:normAutofit/>
          </a:bodyPr>
          <a:lstStyle/>
          <a:p>
            <a:r>
              <a:rPr lang="en-US" b="1" dirty="0"/>
              <a:t>Gifts $895K  + Fish Tiers $64K</a:t>
            </a:r>
          </a:p>
        </p:txBody>
      </p:sp>
      <p:graphicFrame>
        <p:nvGraphicFramePr>
          <p:cNvPr id="4" name="Content Placeholder 3">
            <a:extLst>
              <a:ext uri="{FF2B5EF4-FFF2-40B4-BE49-F238E27FC236}">
                <a16:creationId xmlns:a16="http://schemas.microsoft.com/office/drawing/2014/main" id="{FCFC64F2-E833-9A45-BF6B-48EDDAF12A4D}"/>
              </a:ext>
            </a:extLst>
          </p:cNvPr>
          <p:cNvGraphicFramePr>
            <a:graphicFrameLocks noGrp="1"/>
          </p:cNvGraphicFramePr>
          <p:nvPr>
            <p:ph idx="1"/>
            <p:extLst>
              <p:ext uri="{D42A27DB-BD31-4B8C-83A1-F6EECF244321}">
                <p14:modId xmlns:p14="http://schemas.microsoft.com/office/powerpoint/2010/main" val="2768217097"/>
              </p:ext>
            </p:extLst>
          </p:nvPr>
        </p:nvGraphicFramePr>
        <p:xfrm>
          <a:off x="449179" y="1451113"/>
          <a:ext cx="11267540" cy="47972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0907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47C1-21DA-A446-970B-C761F7D1A5BC}"/>
              </a:ext>
            </a:extLst>
          </p:cNvPr>
          <p:cNvSpPr>
            <a:spLocks noGrp="1"/>
          </p:cNvSpPr>
          <p:nvPr>
            <p:ph type="title"/>
          </p:nvPr>
        </p:nvSpPr>
        <p:spPr>
          <a:xfrm>
            <a:off x="685801" y="609600"/>
            <a:ext cx="10131425" cy="1456267"/>
          </a:xfrm>
        </p:spPr>
        <p:txBody>
          <a:bodyPr>
            <a:normAutofit/>
          </a:bodyPr>
          <a:lstStyle/>
          <a:p>
            <a:pPr>
              <a:lnSpc>
                <a:spcPct val="90000"/>
              </a:lnSpc>
            </a:pPr>
            <a:r>
              <a:rPr lang="en-US" sz="3300" dirty="0"/>
              <a:t>PROJECTED FUNDING GAP FY 2021: 16%</a:t>
            </a:r>
            <a:br>
              <a:rPr lang="en-US" sz="3300" dirty="0"/>
            </a:br>
            <a:br>
              <a:rPr lang="en-US" sz="3300" dirty="0"/>
            </a:br>
            <a:endParaRPr lang="en-US" sz="3300" dirty="0"/>
          </a:p>
        </p:txBody>
      </p:sp>
      <p:graphicFrame>
        <p:nvGraphicFramePr>
          <p:cNvPr id="7" name="Content Placeholder 3">
            <a:extLst>
              <a:ext uri="{FF2B5EF4-FFF2-40B4-BE49-F238E27FC236}">
                <a16:creationId xmlns:a16="http://schemas.microsoft.com/office/drawing/2014/main" id="{0D2B345A-708A-ED48-9C97-71C21DCEC6C5}"/>
              </a:ext>
            </a:extLst>
          </p:cNvPr>
          <p:cNvGraphicFramePr>
            <a:graphicFrameLocks noGrp="1"/>
          </p:cNvGraphicFramePr>
          <p:nvPr>
            <p:ph idx="1"/>
            <p:extLst>
              <p:ext uri="{D42A27DB-BD31-4B8C-83A1-F6EECF244321}">
                <p14:modId xmlns:p14="http://schemas.microsoft.com/office/powerpoint/2010/main" val="2233917346"/>
              </p:ext>
            </p:extLst>
          </p:nvPr>
        </p:nvGraphicFramePr>
        <p:xfrm>
          <a:off x="685801" y="1289878"/>
          <a:ext cx="10820399" cy="497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129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C41D-5211-0840-855A-8914C37B52B5}"/>
              </a:ext>
            </a:extLst>
          </p:cNvPr>
          <p:cNvSpPr>
            <a:spLocks noGrp="1"/>
          </p:cNvSpPr>
          <p:nvPr>
            <p:ph type="title"/>
          </p:nvPr>
        </p:nvSpPr>
        <p:spPr/>
        <p:txBody>
          <a:bodyPr/>
          <a:lstStyle/>
          <a:p>
            <a:pPr algn="ctr"/>
            <a:r>
              <a:rPr lang="en-US" b="1" dirty="0">
                <a:solidFill>
                  <a:schemeClr val="accent1">
                    <a:lumMod val="75000"/>
                  </a:schemeClr>
                </a:solidFill>
              </a:rPr>
              <a:t>Agenda</a:t>
            </a:r>
          </a:p>
        </p:txBody>
      </p:sp>
      <p:sp>
        <p:nvSpPr>
          <p:cNvPr id="3" name="Content Placeholder 2">
            <a:extLst>
              <a:ext uri="{FF2B5EF4-FFF2-40B4-BE49-F238E27FC236}">
                <a16:creationId xmlns:a16="http://schemas.microsoft.com/office/drawing/2014/main" id="{C5B868E7-5349-8B4C-B866-E689E05837AB}"/>
              </a:ext>
            </a:extLst>
          </p:cNvPr>
          <p:cNvSpPr>
            <a:spLocks noGrp="1"/>
          </p:cNvSpPr>
          <p:nvPr>
            <p:ph idx="1"/>
          </p:nvPr>
        </p:nvSpPr>
        <p:spPr/>
        <p:txBody>
          <a:bodyPr>
            <a:normAutofit fontScale="92500" lnSpcReduction="10000"/>
          </a:bodyPr>
          <a:lstStyle/>
          <a:p>
            <a:pPr marL="0" indent="0">
              <a:buNone/>
            </a:pPr>
            <a:r>
              <a:rPr lang="en-US" dirty="0"/>
              <a:t>1) Election of New Board Members</a:t>
            </a:r>
          </a:p>
          <a:p>
            <a:pPr marL="0" indent="0">
              <a:buNone/>
            </a:pPr>
            <a:r>
              <a:rPr lang="en-US" dirty="0"/>
              <a:t>	review of process, nominations, vote</a:t>
            </a:r>
          </a:p>
          <a:p>
            <a:pPr marL="0" indent="0">
              <a:buNone/>
            </a:pPr>
            <a:endParaRPr lang="en-US" dirty="0"/>
          </a:p>
          <a:p>
            <a:pPr marL="0" indent="0">
              <a:buNone/>
            </a:pPr>
            <a:r>
              <a:rPr lang="en-US" dirty="0"/>
              <a:t>2) Association Update</a:t>
            </a:r>
          </a:p>
          <a:p>
            <a:pPr lvl="1"/>
            <a:r>
              <a:rPr lang="en-US" dirty="0"/>
              <a:t>Membership; Lynn Kane</a:t>
            </a:r>
          </a:p>
          <a:p>
            <a:pPr lvl="1"/>
            <a:r>
              <a:rPr lang="en-US" dirty="0"/>
              <a:t>Communications; Martha Coventry</a:t>
            </a:r>
          </a:p>
          <a:p>
            <a:pPr lvl="1"/>
            <a:r>
              <a:rPr lang="en-US" dirty="0"/>
              <a:t>Aquatic Invasive Species Committee; Larry Keller</a:t>
            </a:r>
          </a:p>
          <a:p>
            <a:pPr lvl="1"/>
            <a:r>
              <a:rPr lang="en-US" dirty="0"/>
              <a:t>Philanthropy; Wendy Wood</a:t>
            </a:r>
          </a:p>
          <a:p>
            <a:pPr lvl="1"/>
            <a:r>
              <a:rPr lang="en-US" dirty="0"/>
              <a:t>Finance; Brad Schmidt</a:t>
            </a:r>
          </a:p>
          <a:p>
            <a:pPr marL="457200" lvl="1" indent="0">
              <a:buNone/>
            </a:pPr>
            <a:endParaRPr lang="en-US" dirty="0"/>
          </a:p>
          <a:p>
            <a:pPr marL="0" indent="0">
              <a:buNone/>
            </a:pPr>
            <a:r>
              <a:rPr lang="en-US" dirty="0"/>
              <a:t>3) Questions; Lili Herbert</a:t>
            </a:r>
          </a:p>
        </p:txBody>
      </p:sp>
    </p:spTree>
    <p:extLst>
      <p:ext uri="{BB962C8B-B14F-4D97-AF65-F5344CB8AC3E}">
        <p14:creationId xmlns:p14="http://schemas.microsoft.com/office/powerpoint/2010/main" val="1940563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9261-9564-054B-AAF4-A403CBC3E319}"/>
              </a:ext>
            </a:extLst>
          </p:cNvPr>
          <p:cNvSpPr>
            <a:spLocks noGrp="1"/>
          </p:cNvSpPr>
          <p:nvPr>
            <p:ph type="title"/>
          </p:nvPr>
        </p:nvSpPr>
        <p:spPr/>
        <p:txBody>
          <a:bodyPr/>
          <a:lstStyle/>
          <a:p>
            <a:r>
              <a:rPr lang="en-US" b="1" dirty="0"/>
              <a:t>We are almost there (But not quite)</a:t>
            </a:r>
          </a:p>
        </p:txBody>
      </p:sp>
      <p:sp>
        <p:nvSpPr>
          <p:cNvPr id="3" name="Content Placeholder 2">
            <a:extLst>
              <a:ext uri="{FF2B5EF4-FFF2-40B4-BE49-F238E27FC236}">
                <a16:creationId xmlns:a16="http://schemas.microsoft.com/office/drawing/2014/main" id="{77524CA8-3BF1-1844-ABA8-C5D05B99075A}"/>
              </a:ext>
            </a:extLst>
          </p:cNvPr>
          <p:cNvSpPr>
            <a:spLocks noGrp="1"/>
          </p:cNvSpPr>
          <p:nvPr>
            <p:ph idx="1"/>
          </p:nvPr>
        </p:nvSpPr>
        <p:spPr/>
        <p:txBody>
          <a:bodyPr>
            <a:normAutofit/>
          </a:bodyPr>
          <a:lstStyle/>
          <a:p>
            <a:r>
              <a:rPr lang="en-US" sz="3600" dirty="0"/>
              <a:t>$180,000 EMERGENCY RESERVE</a:t>
            </a:r>
          </a:p>
          <a:p>
            <a:r>
              <a:rPr lang="en-US" sz="3600" dirty="0"/>
              <a:t>ANNUAL TIER MEMBERSHIPS CRITICAL </a:t>
            </a:r>
          </a:p>
          <a:p>
            <a:r>
              <a:rPr lang="en-US" sz="3600" dirty="0"/>
              <a:t>AND ~$10,000 - $20,000 TO “BALANCE THE BUDGET”</a:t>
            </a:r>
          </a:p>
        </p:txBody>
      </p:sp>
    </p:spTree>
    <p:extLst>
      <p:ext uri="{BB962C8B-B14F-4D97-AF65-F5344CB8AC3E}">
        <p14:creationId xmlns:p14="http://schemas.microsoft.com/office/powerpoint/2010/main" val="1046035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A906A6F-5C9A-8A46-A3A7-EF002C9DF2AF}"/>
              </a:ext>
            </a:extLst>
          </p:cNvPr>
          <p:cNvPicPr>
            <a:picLocks noGrp="1" noChangeAspect="1"/>
          </p:cNvPicPr>
          <p:nvPr>
            <p:ph idx="1"/>
          </p:nvPr>
        </p:nvPicPr>
        <p:blipFill>
          <a:blip r:embed="rId2"/>
          <a:stretch>
            <a:fillRect/>
          </a:stretch>
        </p:blipFill>
        <p:spPr>
          <a:xfrm>
            <a:off x="949275" y="163286"/>
            <a:ext cx="10632924" cy="5981020"/>
          </a:xfrm>
        </p:spPr>
      </p:pic>
      <p:sp>
        <p:nvSpPr>
          <p:cNvPr id="10" name="TextBox 9">
            <a:extLst>
              <a:ext uri="{FF2B5EF4-FFF2-40B4-BE49-F238E27FC236}">
                <a16:creationId xmlns:a16="http://schemas.microsoft.com/office/drawing/2014/main" id="{F12C938B-187C-F24E-9E83-3369DB83BA56}"/>
              </a:ext>
            </a:extLst>
          </p:cNvPr>
          <p:cNvSpPr txBox="1"/>
          <p:nvPr/>
        </p:nvSpPr>
        <p:spPr>
          <a:xfrm>
            <a:off x="1061357" y="6368143"/>
            <a:ext cx="9454243" cy="375557"/>
          </a:xfrm>
          <a:prstGeom prst="rect">
            <a:avLst/>
          </a:prstGeom>
          <a:noFill/>
        </p:spPr>
        <p:txBody>
          <a:bodyPr wrap="square" rtlCol="0">
            <a:spAutoFit/>
          </a:bodyPr>
          <a:lstStyle/>
          <a:p>
            <a:r>
              <a:rPr lang="en-US" dirty="0"/>
              <a:t>Photo by Stephanie Berl</a:t>
            </a:r>
          </a:p>
        </p:txBody>
      </p:sp>
    </p:spTree>
    <p:extLst>
      <p:ext uri="{BB962C8B-B14F-4D97-AF65-F5344CB8AC3E}">
        <p14:creationId xmlns:p14="http://schemas.microsoft.com/office/powerpoint/2010/main" val="2445080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E98E-F8C7-4A4C-9BB3-90C48D4AC1F4}"/>
              </a:ext>
            </a:extLst>
          </p:cNvPr>
          <p:cNvSpPr>
            <a:spLocks noGrp="1"/>
          </p:cNvSpPr>
          <p:nvPr>
            <p:ph type="title"/>
          </p:nvPr>
        </p:nvSpPr>
        <p:spPr>
          <a:xfrm>
            <a:off x="838200" y="2079625"/>
            <a:ext cx="10515600" cy="1325563"/>
          </a:xfrm>
        </p:spPr>
        <p:txBody>
          <a:bodyPr/>
          <a:lstStyle/>
          <a:p>
            <a:r>
              <a:rPr lang="en-US" b="1" dirty="0">
                <a:solidFill>
                  <a:schemeClr val="accent1"/>
                </a:solidFill>
              </a:rPr>
              <a:t>Finance Update</a:t>
            </a:r>
            <a:r>
              <a:rPr lang="en-US" dirty="0">
                <a:solidFill>
                  <a:schemeClr val="accent1"/>
                </a:solidFill>
              </a:rPr>
              <a:t>, </a:t>
            </a:r>
            <a:r>
              <a:rPr lang="en-US" sz="4000" dirty="0">
                <a:solidFill>
                  <a:schemeClr val="accent1"/>
                </a:solidFill>
              </a:rPr>
              <a:t>Brad Schmidt</a:t>
            </a:r>
            <a:endParaRPr lang="en-US" sz="4000" i="1" dirty="0">
              <a:solidFill>
                <a:schemeClr val="accent1"/>
              </a:solidFill>
            </a:endParaRPr>
          </a:p>
        </p:txBody>
      </p:sp>
    </p:spTree>
    <p:extLst>
      <p:ext uri="{BB962C8B-B14F-4D97-AF65-F5344CB8AC3E}">
        <p14:creationId xmlns:p14="http://schemas.microsoft.com/office/powerpoint/2010/main" val="1656233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D177-DAB6-4D7C-A1B3-BD2FFE244B8D}"/>
              </a:ext>
            </a:extLst>
          </p:cNvPr>
          <p:cNvSpPr>
            <a:spLocks noGrp="1"/>
          </p:cNvSpPr>
          <p:nvPr>
            <p:ph type="title"/>
          </p:nvPr>
        </p:nvSpPr>
        <p:spPr/>
        <p:txBody>
          <a:bodyPr/>
          <a:lstStyle/>
          <a:p>
            <a:pPr algn="ctr"/>
            <a:r>
              <a:rPr lang="en-US" dirty="0"/>
              <a:t>Financial Position at December 31, 2020</a:t>
            </a:r>
          </a:p>
        </p:txBody>
      </p:sp>
      <p:sp>
        <p:nvSpPr>
          <p:cNvPr id="3" name="Content Placeholder 2">
            <a:extLst>
              <a:ext uri="{FF2B5EF4-FFF2-40B4-BE49-F238E27FC236}">
                <a16:creationId xmlns:a16="http://schemas.microsoft.com/office/drawing/2014/main" id="{E027518F-96E5-4A9C-A5A6-8A1D8297596F}"/>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Total Assets and Net Worth 2020: $1,083,645</a:t>
            </a:r>
          </a:p>
          <a:p>
            <a:pPr marL="0" indent="0" algn="ctr">
              <a:buNone/>
            </a:pPr>
            <a:endParaRPr lang="en-US" dirty="0"/>
          </a:p>
          <a:p>
            <a:pPr marL="0" indent="0" algn="ctr">
              <a:buNone/>
            </a:pPr>
            <a:r>
              <a:rPr lang="en-US" dirty="0"/>
              <a:t>Unrestricted cash available for Operations: $71,863</a:t>
            </a:r>
          </a:p>
          <a:p>
            <a:pPr marL="0" indent="0" algn="ctr">
              <a:buNone/>
            </a:pPr>
            <a:endParaRPr lang="en-US" dirty="0"/>
          </a:p>
          <a:p>
            <a:pPr marL="0" indent="0" algn="ctr">
              <a:buNone/>
            </a:pPr>
            <a:r>
              <a:rPr lang="en-US" dirty="0"/>
              <a:t>Investments and restricted cash: 1,012,948 </a:t>
            </a:r>
          </a:p>
        </p:txBody>
      </p:sp>
    </p:spTree>
    <p:extLst>
      <p:ext uri="{BB962C8B-B14F-4D97-AF65-F5344CB8AC3E}">
        <p14:creationId xmlns:p14="http://schemas.microsoft.com/office/powerpoint/2010/main" val="147260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BB6D-FB0B-4A2E-832C-4BBEFEAF27B7}"/>
              </a:ext>
            </a:extLst>
          </p:cNvPr>
          <p:cNvSpPr>
            <a:spLocks noGrp="1"/>
          </p:cNvSpPr>
          <p:nvPr>
            <p:ph type="title"/>
          </p:nvPr>
        </p:nvSpPr>
        <p:spPr/>
        <p:txBody>
          <a:bodyPr/>
          <a:lstStyle/>
          <a:p>
            <a:pPr algn="ctr"/>
            <a:r>
              <a:rPr lang="en-US" dirty="0"/>
              <a:t>2020 Net Revenue &amp; Expense Highlights</a:t>
            </a:r>
          </a:p>
        </p:txBody>
      </p:sp>
      <p:sp>
        <p:nvSpPr>
          <p:cNvPr id="3" name="Content Placeholder 2">
            <a:extLst>
              <a:ext uri="{FF2B5EF4-FFF2-40B4-BE49-F238E27FC236}">
                <a16:creationId xmlns:a16="http://schemas.microsoft.com/office/drawing/2014/main" id="{A5917B02-5F6B-49FB-B0DA-0F05BB4E8481}"/>
              </a:ext>
            </a:extLst>
          </p:cNvPr>
          <p:cNvSpPr>
            <a:spLocks noGrp="1"/>
          </p:cNvSpPr>
          <p:nvPr>
            <p:ph idx="1"/>
          </p:nvPr>
        </p:nvSpPr>
        <p:spPr/>
        <p:txBody>
          <a:bodyPr/>
          <a:lstStyle/>
          <a:p>
            <a:r>
              <a:rPr lang="en-US" dirty="0"/>
              <a:t>Total net revenue over expenses:  $204,540</a:t>
            </a:r>
          </a:p>
          <a:p>
            <a:pPr lvl="1"/>
            <a:r>
              <a:rPr lang="en-US" dirty="0"/>
              <a:t>Net income from Investments earnings and Contributions: $187,465</a:t>
            </a:r>
          </a:p>
          <a:p>
            <a:pPr lvl="1"/>
            <a:r>
              <a:rPr lang="en-US" dirty="0"/>
              <a:t>Net income from operating activities: $17,075</a:t>
            </a:r>
          </a:p>
          <a:p>
            <a:pPr lvl="1"/>
            <a:endParaRPr lang="en-US" dirty="0"/>
          </a:p>
          <a:p>
            <a:r>
              <a:rPr lang="en-US" dirty="0"/>
              <a:t>Income from operations included:</a:t>
            </a:r>
          </a:p>
          <a:p>
            <a:pPr lvl="1"/>
            <a:r>
              <a:rPr lang="en-US" dirty="0"/>
              <a:t>$34,626 in tiered donations and membership dues</a:t>
            </a:r>
          </a:p>
          <a:p>
            <a:pPr lvl="1"/>
            <a:r>
              <a:rPr lang="en-US" dirty="0"/>
              <a:t>$24,571 in grant revenue for current and future projects, including three year comprehensive lake management plan</a:t>
            </a:r>
          </a:p>
          <a:p>
            <a:pPr lvl="1"/>
            <a:r>
              <a:rPr lang="en-US" dirty="0"/>
              <a:t>AIS expenses of $31,540, including $24,129 for boat landing monitors</a:t>
            </a:r>
          </a:p>
          <a:p>
            <a:pPr lvl="1"/>
            <a:endParaRPr lang="en-US"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3431224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57BF-03E7-40FC-9B09-0693B8890F07}"/>
              </a:ext>
            </a:extLst>
          </p:cNvPr>
          <p:cNvSpPr>
            <a:spLocks noGrp="1"/>
          </p:cNvSpPr>
          <p:nvPr>
            <p:ph type="title"/>
          </p:nvPr>
        </p:nvSpPr>
        <p:spPr/>
        <p:txBody>
          <a:bodyPr/>
          <a:lstStyle/>
          <a:p>
            <a:r>
              <a:rPr lang="en-US" dirty="0"/>
              <a:t>Looking Forward</a:t>
            </a:r>
          </a:p>
        </p:txBody>
      </p:sp>
      <p:sp>
        <p:nvSpPr>
          <p:cNvPr id="4" name="Content Placeholder 3">
            <a:extLst>
              <a:ext uri="{FF2B5EF4-FFF2-40B4-BE49-F238E27FC236}">
                <a16:creationId xmlns:a16="http://schemas.microsoft.com/office/drawing/2014/main" id="{D6C03124-C597-4C28-BB67-024D4FAD9FB9}"/>
              </a:ext>
            </a:extLst>
          </p:cNvPr>
          <p:cNvSpPr>
            <a:spLocks noGrp="1"/>
          </p:cNvSpPr>
          <p:nvPr>
            <p:ph idx="1"/>
          </p:nvPr>
        </p:nvSpPr>
        <p:spPr/>
        <p:txBody>
          <a:bodyPr/>
          <a:lstStyle/>
          <a:p>
            <a:r>
              <a:rPr lang="en-US" dirty="0"/>
              <a:t>Budget for 2021 and five year projections are looking solid:</a:t>
            </a:r>
          </a:p>
          <a:p>
            <a:pPr lvl="1"/>
            <a:r>
              <a:rPr lang="en-US" dirty="0"/>
              <a:t>Anticipate a net loss from operating activities in 2021</a:t>
            </a:r>
          </a:p>
          <a:p>
            <a:pPr lvl="2"/>
            <a:r>
              <a:rPr lang="en-US" dirty="0"/>
              <a:t>Projected loss a function of continued expenses related to the 3 year lake management plan, largely funded by grant recognized as revenue in the 2020 operating surplus</a:t>
            </a:r>
          </a:p>
          <a:p>
            <a:pPr lvl="1"/>
            <a:r>
              <a:rPr lang="en-US" dirty="0"/>
              <a:t>Five year projected financial results are balanced</a:t>
            </a:r>
          </a:p>
          <a:p>
            <a:pPr lvl="2"/>
            <a:r>
              <a:rPr lang="en-US" dirty="0"/>
              <a:t>Future reliance on available spending from emergency reserve can be avoided with continued success and support of the tiered donations program (THANK YOU!)</a:t>
            </a:r>
          </a:p>
          <a:p>
            <a:r>
              <a:rPr lang="en-US" dirty="0"/>
              <a:t>Transition to new Treasurer has been underway since beginning of the year to assure smooth transition  </a:t>
            </a:r>
          </a:p>
        </p:txBody>
      </p:sp>
    </p:spTree>
    <p:extLst>
      <p:ext uri="{BB962C8B-B14F-4D97-AF65-F5344CB8AC3E}">
        <p14:creationId xmlns:p14="http://schemas.microsoft.com/office/powerpoint/2010/main" val="3281819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4EDD03-F80A-2C44-AD18-4638CAAB2AD7}"/>
              </a:ext>
            </a:extLst>
          </p:cNvPr>
          <p:cNvPicPr>
            <a:picLocks noGrp="1" noChangeAspect="1"/>
          </p:cNvPicPr>
          <p:nvPr>
            <p:ph idx="1"/>
          </p:nvPr>
        </p:nvPicPr>
        <p:blipFill>
          <a:blip r:embed="rId2"/>
          <a:stretch>
            <a:fillRect/>
          </a:stretch>
        </p:blipFill>
        <p:spPr>
          <a:xfrm>
            <a:off x="2088999" y="208077"/>
            <a:ext cx="8067373" cy="6050529"/>
          </a:xfrm>
        </p:spPr>
      </p:pic>
      <p:sp>
        <p:nvSpPr>
          <p:cNvPr id="6" name="TextBox 5">
            <a:extLst>
              <a:ext uri="{FF2B5EF4-FFF2-40B4-BE49-F238E27FC236}">
                <a16:creationId xmlns:a16="http://schemas.microsoft.com/office/drawing/2014/main" id="{F42F0CAB-2B9C-954F-9C89-C2940601998E}"/>
              </a:ext>
            </a:extLst>
          </p:cNvPr>
          <p:cNvSpPr txBox="1"/>
          <p:nvPr/>
        </p:nvSpPr>
        <p:spPr>
          <a:xfrm>
            <a:off x="2090057" y="6384471"/>
            <a:ext cx="7429500" cy="369332"/>
          </a:xfrm>
          <a:prstGeom prst="rect">
            <a:avLst/>
          </a:prstGeom>
          <a:noFill/>
        </p:spPr>
        <p:txBody>
          <a:bodyPr wrap="square" rtlCol="0">
            <a:spAutoFit/>
          </a:bodyPr>
          <a:lstStyle/>
          <a:p>
            <a:r>
              <a:rPr lang="en-US" dirty="0"/>
              <a:t>Photo by Richard Trenkmann</a:t>
            </a:r>
          </a:p>
        </p:txBody>
      </p:sp>
    </p:spTree>
    <p:extLst>
      <p:ext uri="{BB962C8B-B14F-4D97-AF65-F5344CB8AC3E}">
        <p14:creationId xmlns:p14="http://schemas.microsoft.com/office/powerpoint/2010/main" val="699462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3F13-43E3-664B-9774-27313CEB1513}"/>
              </a:ext>
            </a:extLst>
          </p:cNvPr>
          <p:cNvSpPr>
            <a:spLocks noGrp="1"/>
          </p:cNvSpPr>
          <p:nvPr>
            <p:ph type="title"/>
          </p:nvPr>
        </p:nvSpPr>
        <p:spPr/>
        <p:txBody>
          <a:bodyPr/>
          <a:lstStyle/>
          <a:p>
            <a:pPr algn="ctr"/>
            <a:r>
              <a:rPr lang="en-US" b="1" dirty="0">
                <a:solidFill>
                  <a:schemeClr val="accent1"/>
                </a:solidFill>
              </a:rPr>
              <a:t>2021 Events</a:t>
            </a:r>
          </a:p>
        </p:txBody>
      </p:sp>
      <p:graphicFrame>
        <p:nvGraphicFramePr>
          <p:cNvPr id="6" name="Content Placeholder 5">
            <a:extLst>
              <a:ext uri="{FF2B5EF4-FFF2-40B4-BE49-F238E27FC236}">
                <a16:creationId xmlns:a16="http://schemas.microsoft.com/office/drawing/2014/main" id="{CFF18D70-011B-5A4C-900C-9E3F3B000289}"/>
              </a:ext>
            </a:extLst>
          </p:cNvPr>
          <p:cNvGraphicFramePr>
            <a:graphicFrameLocks noGrp="1"/>
          </p:cNvGraphicFramePr>
          <p:nvPr>
            <p:ph idx="1"/>
            <p:extLst>
              <p:ext uri="{D42A27DB-BD31-4B8C-83A1-F6EECF244321}">
                <p14:modId xmlns:p14="http://schemas.microsoft.com/office/powerpoint/2010/main" val="2625025236"/>
              </p:ext>
            </p:extLst>
          </p:nvPr>
        </p:nvGraphicFramePr>
        <p:xfrm>
          <a:off x="838200" y="1410152"/>
          <a:ext cx="10804071" cy="5098508"/>
        </p:xfrm>
        <a:graphic>
          <a:graphicData uri="http://schemas.openxmlformats.org/drawingml/2006/table">
            <a:tbl>
              <a:tblPr firstRow="1" bandRow="1">
                <a:tableStyleId>{5C22544A-7EE6-4342-B048-85BDC9FD1C3A}</a:tableStyleId>
              </a:tblPr>
              <a:tblGrid>
                <a:gridCol w="4886110">
                  <a:extLst>
                    <a:ext uri="{9D8B030D-6E8A-4147-A177-3AD203B41FA5}">
                      <a16:colId xmlns:a16="http://schemas.microsoft.com/office/drawing/2014/main" val="3302631286"/>
                    </a:ext>
                  </a:extLst>
                </a:gridCol>
                <a:gridCol w="5917961">
                  <a:extLst>
                    <a:ext uri="{9D8B030D-6E8A-4147-A177-3AD203B41FA5}">
                      <a16:colId xmlns:a16="http://schemas.microsoft.com/office/drawing/2014/main" val="35687934"/>
                    </a:ext>
                  </a:extLst>
                </a:gridCol>
              </a:tblGrid>
              <a:tr h="802187">
                <a:tc>
                  <a:txBody>
                    <a:bodyPr/>
                    <a:lstStyle/>
                    <a:p>
                      <a:r>
                        <a:rPr lang="en-US" sz="3200" dirty="0"/>
                        <a:t>Date</a:t>
                      </a:r>
                    </a:p>
                  </a:txBody>
                  <a:tcPr/>
                </a:tc>
                <a:tc>
                  <a:txBody>
                    <a:bodyPr/>
                    <a:lstStyle/>
                    <a:p>
                      <a:r>
                        <a:rPr lang="en-US" sz="3200" dirty="0"/>
                        <a:t>Event</a:t>
                      </a:r>
                    </a:p>
                  </a:txBody>
                  <a:tcPr/>
                </a:tc>
                <a:extLst>
                  <a:ext uri="{0D108BD9-81ED-4DB2-BD59-A6C34878D82A}">
                    <a16:rowId xmlns:a16="http://schemas.microsoft.com/office/drawing/2014/main" val="3399924030"/>
                  </a:ext>
                </a:extLst>
              </a:tr>
              <a:tr h="802187">
                <a:tc>
                  <a:txBody>
                    <a:bodyPr/>
                    <a:lstStyle/>
                    <a:p>
                      <a:r>
                        <a:rPr lang="en-US" sz="2800" dirty="0"/>
                        <a:t>June 12</a:t>
                      </a:r>
                    </a:p>
                  </a:txBody>
                  <a:tcPr/>
                </a:tc>
                <a:tc>
                  <a:txBody>
                    <a:bodyPr/>
                    <a:lstStyle/>
                    <a:p>
                      <a:r>
                        <a:rPr lang="en-US" sz="2800" dirty="0"/>
                        <a:t>Plant Sale Pick Up</a:t>
                      </a:r>
                    </a:p>
                  </a:txBody>
                  <a:tcPr/>
                </a:tc>
                <a:extLst>
                  <a:ext uri="{0D108BD9-81ED-4DB2-BD59-A6C34878D82A}">
                    <a16:rowId xmlns:a16="http://schemas.microsoft.com/office/drawing/2014/main" val="2321295888"/>
                  </a:ext>
                </a:extLst>
              </a:tr>
              <a:tr h="802187">
                <a:tc>
                  <a:txBody>
                    <a:bodyPr/>
                    <a:lstStyle/>
                    <a:p>
                      <a:r>
                        <a:rPr lang="en-US" sz="2800" dirty="0"/>
                        <a:t>June 13-20</a:t>
                      </a:r>
                    </a:p>
                  </a:txBody>
                  <a:tcPr/>
                </a:tc>
                <a:tc>
                  <a:txBody>
                    <a:bodyPr/>
                    <a:lstStyle/>
                    <a:p>
                      <a:r>
                        <a:rPr lang="en-US" sz="2800" dirty="0"/>
                        <a:t>My Shoreline Week</a:t>
                      </a:r>
                    </a:p>
                  </a:txBody>
                  <a:tcPr/>
                </a:tc>
                <a:extLst>
                  <a:ext uri="{0D108BD9-81ED-4DB2-BD59-A6C34878D82A}">
                    <a16:rowId xmlns:a16="http://schemas.microsoft.com/office/drawing/2014/main" val="3553079178"/>
                  </a:ext>
                </a:extLst>
              </a:tr>
              <a:tr h="802187">
                <a:tc>
                  <a:txBody>
                    <a:bodyPr/>
                    <a:lstStyle/>
                    <a:p>
                      <a:r>
                        <a:rPr lang="en-US" sz="2800" dirty="0"/>
                        <a:t>CANCELLED   </a:t>
                      </a:r>
                      <a:r>
                        <a:rPr lang="en-US" sz="2800"/>
                        <a:t>due to COVID risk</a:t>
                      </a:r>
                      <a:endParaRPr lang="en-US" sz="2800" dirty="0"/>
                    </a:p>
                  </a:txBody>
                  <a:tcPr/>
                </a:tc>
                <a:tc>
                  <a:txBody>
                    <a:bodyPr/>
                    <a:lstStyle/>
                    <a:p>
                      <a:r>
                        <a:rPr lang="en-US" sz="2800" dirty="0"/>
                        <a:t>SLEEK</a:t>
                      </a:r>
                    </a:p>
                  </a:txBody>
                  <a:tcPr/>
                </a:tc>
                <a:extLst>
                  <a:ext uri="{0D108BD9-81ED-4DB2-BD59-A6C34878D82A}">
                    <a16:rowId xmlns:a16="http://schemas.microsoft.com/office/drawing/2014/main" val="1045693824"/>
                  </a:ext>
                </a:extLst>
              </a:tr>
              <a:tr h="802187">
                <a:tc>
                  <a:txBody>
                    <a:bodyPr/>
                    <a:lstStyle/>
                    <a:p>
                      <a:r>
                        <a:rPr lang="en-US" sz="2800" dirty="0"/>
                        <a:t>July 4</a:t>
                      </a:r>
                    </a:p>
                    <a:p>
                      <a:r>
                        <a:rPr lang="en-US" sz="2800" dirty="0"/>
                        <a:t>10:00 a.m.</a:t>
                      </a:r>
                    </a:p>
                  </a:txBody>
                  <a:tcPr/>
                </a:tc>
                <a:tc>
                  <a:txBody>
                    <a:bodyPr/>
                    <a:lstStyle/>
                    <a:p>
                      <a:r>
                        <a:rPr lang="en-US" sz="2800" dirty="0"/>
                        <a:t>Boat Parade</a:t>
                      </a:r>
                    </a:p>
                  </a:txBody>
                  <a:tcPr/>
                </a:tc>
                <a:extLst>
                  <a:ext uri="{0D108BD9-81ED-4DB2-BD59-A6C34878D82A}">
                    <a16:rowId xmlns:a16="http://schemas.microsoft.com/office/drawing/2014/main" val="519716929"/>
                  </a:ext>
                </a:extLst>
              </a:tr>
              <a:tr h="802187">
                <a:tc>
                  <a:txBody>
                    <a:bodyPr/>
                    <a:lstStyle/>
                    <a:p>
                      <a:r>
                        <a:rPr lang="en-US" sz="2800" dirty="0"/>
                        <a:t>September 5</a:t>
                      </a:r>
                    </a:p>
                    <a:p>
                      <a:r>
                        <a:rPr lang="en-US" sz="2800" dirty="0"/>
                        <a:t>4:00-7:00</a:t>
                      </a:r>
                    </a:p>
                  </a:txBody>
                  <a:tcPr/>
                </a:tc>
                <a:tc>
                  <a:txBody>
                    <a:bodyPr/>
                    <a:lstStyle/>
                    <a:p>
                      <a:r>
                        <a:rPr lang="en-US" sz="2800" dirty="0"/>
                        <a:t>SCLA Annual Picnic</a:t>
                      </a:r>
                    </a:p>
                  </a:txBody>
                  <a:tcPr/>
                </a:tc>
                <a:extLst>
                  <a:ext uri="{0D108BD9-81ED-4DB2-BD59-A6C34878D82A}">
                    <a16:rowId xmlns:a16="http://schemas.microsoft.com/office/drawing/2014/main" val="1212835871"/>
                  </a:ext>
                </a:extLst>
              </a:tr>
            </a:tbl>
          </a:graphicData>
        </a:graphic>
      </p:graphicFrame>
    </p:spTree>
    <p:extLst>
      <p:ext uri="{BB962C8B-B14F-4D97-AF65-F5344CB8AC3E}">
        <p14:creationId xmlns:p14="http://schemas.microsoft.com/office/powerpoint/2010/main" val="1706622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E98E-F8C7-4A4C-9BB3-90C48D4AC1F4}"/>
              </a:ext>
            </a:extLst>
          </p:cNvPr>
          <p:cNvSpPr>
            <a:spLocks noGrp="1"/>
          </p:cNvSpPr>
          <p:nvPr>
            <p:ph type="title"/>
          </p:nvPr>
        </p:nvSpPr>
        <p:spPr>
          <a:xfrm>
            <a:off x="838200" y="2079625"/>
            <a:ext cx="10515600" cy="1325563"/>
          </a:xfrm>
        </p:spPr>
        <p:txBody>
          <a:bodyPr/>
          <a:lstStyle/>
          <a:p>
            <a:pPr algn="ctr"/>
            <a:r>
              <a:rPr lang="en-US" b="1" dirty="0">
                <a:solidFill>
                  <a:schemeClr val="accent1"/>
                </a:solidFill>
              </a:rPr>
              <a:t>Questions</a:t>
            </a:r>
            <a:endParaRPr lang="en-US" sz="4000" i="1" dirty="0">
              <a:solidFill>
                <a:schemeClr val="accent1"/>
              </a:solidFill>
            </a:endParaRPr>
          </a:p>
        </p:txBody>
      </p:sp>
    </p:spTree>
    <p:extLst>
      <p:ext uri="{BB962C8B-B14F-4D97-AF65-F5344CB8AC3E}">
        <p14:creationId xmlns:p14="http://schemas.microsoft.com/office/powerpoint/2010/main" val="1465608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DBABE5-8AC9-7446-93B0-8DF4411A9C2C}"/>
              </a:ext>
            </a:extLst>
          </p:cNvPr>
          <p:cNvSpPr>
            <a:spLocks noGrp="1"/>
          </p:cNvSpPr>
          <p:nvPr>
            <p:ph idx="1"/>
          </p:nvPr>
        </p:nvSpPr>
        <p:spPr/>
        <p:txBody>
          <a:bodyPr>
            <a:normAutofit/>
          </a:bodyPr>
          <a:lstStyle/>
          <a:p>
            <a:pPr marL="0" indent="0" algn="ctr">
              <a:buNone/>
            </a:pPr>
            <a:r>
              <a:rPr lang="en-US" sz="4400" b="1" dirty="0"/>
              <a:t>THANK YOU for your support of SCLA!</a:t>
            </a:r>
          </a:p>
          <a:p>
            <a:pPr marL="0" indent="0" algn="ctr">
              <a:buNone/>
            </a:pPr>
            <a:endParaRPr lang="en-US" sz="4400" dirty="0"/>
          </a:p>
          <a:p>
            <a:pPr marL="0" indent="0" algn="ctr">
              <a:buNone/>
            </a:pPr>
            <a:r>
              <a:rPr lang="en-US" sz="4400" dirty="0"/>
              <a:t>To get involved, contact: </a:t>
            </a:r>
            <a:r>
              <a:rPr lang="en-US" sz="4400" dirty="0">
                <a:hlinkClick r:id="rId2"/>
              </a:rPr>
              <a:t>SpiderChainofLakes@gmail.com</a:t>
            </a:r>
            <a:endParaRPr lang="en-US" sz="4400" dirty="0"/>
          </a:p>
          <a:p>
            <a:pPr marL="0" indent="0" algn="ctr">
              <a:buNone/>
            </a:pPr>
            <a:endParaRPr lang="en-US" sz="4400" dirty="0"/>
          </a:p>
          <a:p>
            <a:pPr marL="0" indent="0" algn="ctr">
              <a:buNone/>
            </a:pPr>
            <a:r>
              <a:rPr lang="en-US" sz="4400" dirty="0"/>
              <a:t>	We’ll find a place for you!</a:t>
            </a:r>
          </a:p>
        </p:txBody>
      </p:sp>
    </p:spTree>
    <p:extLst>
      <p:ext uri="{BB962C8B-B14F-4D97-AF65-F5344CB8AC3E}">
        <p14:creationId xmlns:p14="http://schemas.microsoft.com/office/powerpoint/2010/main" val="3368335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9E65A8-3C06-FF4E-AE85-74492FE471B4}"/>
              </a:ext>
            </a:extLst>
          </p:cNvPr>
          <p:cNvPicPr>
            <a:picLocks noGrp="1" noChangeAspect="1"/>
          </p:cNvPicPr>
          <p:nvPr>
            <p:ph idx="1"/>
          </p:nvPr>
        </p:nvPicPr>
        <p:blipFill>
          <a:blip r:embed="rId2"/>
          <a:stretch>
            <a:fillRect/>
          </a:stretch>
        </p:blipFill>
        <p:spPr>
          <a:xfrm>
            <a:off x="1791220" y="212270"/>
            <a:ext cx="8740708" cy="6091181"/>
          </a:xfrm>
        </p:spPr>
      </p:pic>
      <p:sp>
        <p:nvSpPr>
          <p:cNvPr id="6" name="TextBox 5">
            <a:extLst>
              <a:ext uri="{FF2B5EF4-FFF2-40B4-BE49-F238E27FC236}">
                <a16:creationId xmlns:a16="http://schemas.microsoft.com/office/drawing/2014/main" id="{A81A7D15-7846-614A-8138-178248DD70E5}"/>
              </a:ext>
            </a:extLst>
          </p:cNvPr>
          <p:cNvSpPr txBox="1"/>
          <p:nvPr/>
        </p:nvSpPr>
        <p:spPr>
          <a:xfrm>
            <a:off x="1791220" y="6433457"/>
            <a:ext cx="8740708" cy="369332"/>
          </a:xfrm>
          <a:prstGeom prst="rect">
            <a:avLst/>
          </a:prstGeom>
          <a:noFill/>
        </p:spPr>
        <p:txBody>
          <a:bodyPr wrap="square" rtlCol="0">
            <a:spAutoFit/>
          </a:bodyPr>
          <a:lstStyle/>
          <a:p>
            <a:r>
              <a:rPr lang="en-US" dirty="0"/>
              <a:t>Photo by Kris Dew</a:t>
            </a:r>
          </a:p>
        </p:txBody>
      </p:sp>
    </p:spTree>
    <p:extLst>
      <p:ext uri="{BB962C8B-B14F-4D97-AF65-F5344CB8AC3E}">
        <p14:creationId xmlns:p14="http://schemas.microsoft.com/office/powerpoint/2010/main" val="600121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3E8E-70E0-B040-8F94-0D05F74D9046}"/>
              </a:ext>
            </a:extLst>
          </p:cNvPr>
          <p:cNvSpPr>
            <a:spLocks noGrp="1"/>
          </p:cNvSpPr>
          <p:nvPr>
            <p:ph type="title"/>
          </p:nvPr>
        </p:nvSpPr>
        <p:spPr/>
        <p:txBody>
          <a:bodyPr/>
          <a:lstStyle/>
          <a:p>
            <a:r>
              <a:rPr lang="en-US" b="1" dirty="0">
                <a:solidFill>
                  <a:schemeClr val="accent1"/>
                </a:solidFill>
              </a:rPr>
              <a:t>Election of New Board Members</a:t>
            </a:r>
          </a:p>
        </p:txBody>
      </p:sp>
      <p:sp>
        <p:nvSpPr>
          <p:cNvPr id="3" name="Content Placeholder 2">
            <a:extLst>
              <a:ext uri="{FF2B5EF4-FFF2-40B4-BE49-F238E27FC236}">
                <a16:creationId xmlns:a16="http://schemas.microsoft.com/office/drawing/2014/main" id="{85114D1C-EC5E-4647-B727-A93B7ED58B9E}"/>
              </a:ext>
            </a:extLst>
          </p:cNvPr>
          <p:cNvSpPr>
            <a:spLocks noGrp="1"/>
          </p:cNvSpPr>
          <p:nvPr>
            <p:ph idx="1"/>
          </p:nvPr>
        </p:nvSpPr>
        <p:spPr/>
        <p:txBody>
          <a:bodyPr/>
          <a:lstStyle/>
          <a:p>
            <a:pPr marL="0" indent="0">
              <a:buNone/>
            </a:pPr>
            <a:r>
              <a:rPr lang="en-US" sz="3200" dirty="0"/>
              <a:t>Review of Process</a:t>
            </a:r>
          </a:p>
          <a:p>
            <a:r>
              <a:rPr lang="en-US" dirty="0"/>
              <a:t>Board Advisory Team works to find people to fill board slots </a:t>
            </a:r>
          </a:p>
          <a:p>
            <a:r>
              <a:rPr lang="en-US" dirty="0"/>
              <a:t>Nominees are considered by the board</a:t>
            </a:r>
          </a:p>
          <a:p>
            <a:r>
              <a:rPr lang="en-US" dirty="0"/>
              <a:t>Slate of proposed nominees brought to membership for vote</a:t>
            </a:r>
          </a:p>
          <a:p>
            <a:r>
              <a:rPr lang="en-US" dirty="0"/>
              <a:t>Nominations may also be made from the floor at meeting</a:t>
            </a:r>
          </a:p>
          <a:p>
            <a:r>
              <a:rPr lang="en-US" dirty="0"/>
              <a:t>Members serve three year terms and may serve an additional term</a:t>
            </a:r>
          </a:p>
          <a:p>
            <a:r>
              <a:rPr lang="en-US" dirty="0"/>
              <a:t>Bylaws require no fewer than 3 and no more than 9 members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3383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6360-E132-0941-94E3-1CA5556445CF}"/>
              </a:ext>
            </a:extLst>
          </p:cNvPr>
          <p:cNvSpPr>
            <a:spLocks noGrp="1"/>
          </p:cNvSpPr>
          <p:nvPr>
            <p:ph type="title"/>
          </p:nvPr>
        </p:nvSpPr>
        <p:spPr>
          <a:xfrm>
            <a:off x="838200" y="365125"/>
            <a:ext cx="10515600" cy="777875"/>
          </a:xfrm>
        </p:spPr>
        <p:txBody>
          <a:bodyPr/>
          <a:lstStyle/>
          <a:p>
            <a:r>
              <a:rPr lang="en-US" dirty="0">
                <a:solidFill>
                  <a:schemeClr val="accent1"/>
                </a:solidFill>
              </a:rPr>
              <a:t>SCLA Board of Directors</a:t>
            </a:r>
          </a:p>
        </p:txBody>
      </p:sp>
      <p:graphicFrame>
        <p:nvGraphicFramePr>
          <p:cNvPr id="9" name="Content Placeholder 8">
            <a:extLst>
              <a:ext uri="{FF2B5EF4-FFF2-40B4-BE49-F238E27FC236}">
                <a16:creationId xmlns:a16="http://schemas.microsoft.com/office/drawing/2014/main" id="{D12C07BD-B2FE-A04C-BA08-370019F972AA}"/>
              </a:ext>
            </a:extLst>
          </p:cNvPr>
          <p:cNvGraphicFramePr>
            <a:graphicFrameLocks noGrp="1"/>
          </p:cNvGraphicFramePr>
          <p:nvPr>
            <p:ph idx="1"/>
            <p:extLst>
              <p:ext uri="{D42A27DB-BD31-4B8C-83A1-F6EECF244321}">
                <p14:modId xmlns:p14="http://schemas.microsoft.com/office/powerpoint/2010/main" val="4242965737"/>
              </p:ext>
            </p:extLst>
          </p:nvPr>
        </p:nvGraphicFramePr>
        <p:xfrm>
          <a:off x="195942" y="996044"/>
          <a:ext cx="11740244" cy="5861960"/>
        </p:xfrm>
        <a:graphic>
          <a:graphicData uri="http://schemas.openxmlformats.org/drawingml/2006/table">
            <a:tbl>
              <a:tblPr firstRow="1" bandRow="1">
                <a:tableStyleId>{5C22544A-7EE6-4342-B048-85BDC9FD1C3A}</a:tableStyleId>
              </a:tblPr>
              <a:tblGrid>
                <a:gridCol w="2935061">
                  <a:extLst>
                    <a:ext uri="{9D8B030D-6E8A-4147-A177-3AD203B41FA5}">
                      <a16:colId xmlns:a16="http://schemas.microsoft.com/office/drawing/2014/main" val="3391777609"/>
                    </a:ext>
                  </a:extLst>
                </a:gridCol>
                <a:gridCol w="2935061">
                  <a:extLst>
                    <a:ext uri="{9D8B030D-6E8A-4147-A177-3AD203B41FA5}">
                      <a16:colId xmlns:a16="http://schemas.microsoft.com/office/drawing/2014/main" val="1901282072"/>
                    </a:ext>
                  </a:extLst>
                </a:gridCol>
                <a:gridCol w="2935061">
                  <a:extLst>
                    <a:ext uri="{9D8B030D-6E8A-4147-A177-3AD203B41FA5}">
                      <a16:colId xmlns:a16="http://schemas.microsoft.com/office/drawing/2014/main" val="3360233151"/>
                    </a:ext>
                  </a:extLst>
                </a:gridCol>
                <a:gridCol w="2935061">
                  <a:extLst>
                    <a:ext uri="{9D8B030D-6E8A-4147-A177-3AD203B41FA5}">
                      <a16:colId xmlns:a16="http://schemas.microsoft.com/office/drawing/2014/main" val="215380471"/>
                    </a:ext>
                  </a:extLst>
                </a:gridCol>
              </a:tblGrid>
              <a:tr h="415540">
                <a:tc>
                  <a:txBody>
                    <a:bodyPr/>
                    <a:lstStyle/>
                    <a:p>
                      <a:r>
                        <a:rPr lang="en-US" dirty="0"/>
                        <a:t>Current 20-21</a:t>
                      </a:r>
                    </a:p>
                  </a:txBody>
                  <a:tcPr/>
                </a:tc>
                <a:tc>
                  <a:txBody>
                    <a:bodyPr/>
                    <a:lstStyle/>
                    <a:p>
                      <a:r>
                        <a:rPr lang="en-US" dirty="0"/>
                        <a:t>Term ends May of:</a:t>
                      </a:r>
                    </a:p>
                  </a:txBody>
                  <a:tcPr/>
                </a:tc>
                <a:tc>
                  <a:txBody>
                    <a:bodyPr/>
                    <a:lstStyle/>
                    <a:p>
                      <a:r>
                        <a:rPr lang="en-US" b="1" dirty="0"/>
                        <a:t>Proposed 21-22</a:t>
                      </a:r>
                    </a:p>
                  </a:txBody>
                  <a:tcPr/>
                </a:tc>
                <a:tc>
                  <a:txBody>
                    <a:bodyPr/>
                    <a:lstStyle/>
                    <a:p>
                      <a:r>
                        <a:rPr lang="en-US" b="1" dirty="0"/>
                        <a:t>Term ends May of:</a:t>
                      </a:r>
                    </a:p>
                  </a:txBody>
                  <a:tcPr/>
                </a:tc>
                <a:extLst>
                  <a:ext uri="{0D108BD9-81ED-4DB2-BD59-A6C34878D82A}">
                    <a16:rowId xmlns:a16="http://schemas.microsoft.com/office/drawing/2014/main" val="2193384509"/>
                  </a:ext>
                </a:extLst>
              </a:tr>
              <a:tr h="415540">
                <a:tc>
                  <a:txBody>
                    <a:bodyPr/>
                    <a:lstStyle/>
                    <a:p>
                      <a:r>
                        <a:rPr lang="en-US" dirty="0"/>
                        <a:t>Lili  Herbert</a:t>
                      </a:r>
                    </a:p>
                  </a:txBody>
                  <a:tcPr/>
                </a:tc>
                <a:tc>
                  <a:txBody>
                    <a:bodyPr/>
                    <a:lstStyle/>
                    <a:p>
                      <a:pPr algn="ctr"/>
                      <a:r>
                        <a:rPr lang="en-US" dirty="0"/>
                        <a:t>2023*</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60063416"/>
                  </a:ext>
                </a:extLst>
              </a:tr>
              <a:tr h="415540">
                <a:tc>
                  <a:txBody>
                    <a:bodyPr/>
                    <a:lstStyle/>
                    <a:p>
                      <a:r>
                        <a:rPr lang="en-US" dirty="0"/>
                        <a:t>Lynn Kane</a:t>
                      </a:r>
                    </a:p>
                  </a:txBody>
                  <a:tcPr/>
                </a:tc>
                <a:tc>
                  <a:txBody>
                    <a:bodyPr/>
                    <a:lstStyle/>
                    <a:p>
                      <a:pPr algn="ctr"/>
                      <a:r>
                        <a:rPr lang="en-US" dirty="0"/>
                        <a:t>2023</a:t>
                      </a:r>
                    </a:p>
                  </a:txBody>
                  <a:tcPr/>
                </a:tc>
                <a:tc>
                  <a:txBody>
                    <a:bodyPr/>
                    <a:lstStyle/>
                    <a:p>
                      <a:r>
                        <a:rPr lang="en-US" b="1" dirty="0"/>
                        <a:t>Lynn Kane</a:t>
                      </a:r>
                    </a:p>
                  </a:txBody>
                  <a:tcPr/>
                </a:tc>
                <a:tc>
                  <a:txBody>
                    <a:bodyPr/>
                    <a:lstStyle/>
                    <a:p>
                      <a:r>
                        <a:rPr lang="en-US" b="1" dirty="0"/>
                        <a:t>2023</a:t>
                      </a:r>
                    </a:p>
                  </a:txBody>
                  <a:tcPr/>
                </a:tc>
                <a:extLst>
                  <a:ext uri="{0D108BD9-81ED-4DB2-BD59-A6C34878D82A}">
                    <a16:rowId xmlns:a16="http://schemas.microsoft.com/office/drawing/2014/main" val="3115568598"/>
                  </a:ext>
                </a:extLst>
              </a:tr>
              <a:tr h="415540">
                <a:tc>
                  <a:txBody>
                    <a:bodyPr/>
                    <a:lstStyle/>
                    <a:p>
                      <a:r>
                        <a:rPr lang="en-US" dirty="0"/>
                        <a:t>Jerry Keating</a:t>
                      </a:r>
                    </a:p>
                  </a:txBody>
                  <a:tcPr/>
                </a:tc>
                <a:tc>
                  <a:txBody>
                    <a:bodyPr/>
                    <a:lstStyle/>
                    <a:p>
                      <a:pPr algn="ctr"/>
                      <a:r>
                        <a:rPr lang="en-US" dirty="0"/>
                        <a:t>2023</a:t>
                      </a:r>
                    </a:p>
                  </a:txBody>
                  <a:tcPr/>
                </a:tc>
                <a:tc>
                  <a:txBody>
                    <a:bodyPr/>
                    <a:lstStyle/>
                    <a:p>
                      <a:r>
                        <a:rPr lang="en-US" b="1" dirty="0"/>
                        <a:t>Jerry Keating</a:t>
                      </a:r>
                    </a:p>
                  </a:txBody>
                  <a:tcPr/>
                </a:tc>
                <a:tc>
                  <a:txBody>
                    <a:bodyPr/>
                    <a:lstStyle/>
                    <a:p>
                      <a:r>
                        <a:rPr lang="en-US" b="1" dirty="0"/>
                        <a:t>2023</a:t>
                      </a:r>
                    </a:p>
                  </a:txBody>
                  <a:tcPr/>
                </a:tc>
                <a:extLst>
                  <a:ext uri="{0D108BD9-81ED-4DB2-BD59-A6C34878D82A}">
                    <a16:rowId xmlns:a16="http://schemas.microsoft.com/office/drawing/2014/main" val="1663525509"/>
                  </a:ext>
                </a:extLst>
              </a:tr>
              <a:tr h="415540">
                <a:tc>
                  <a:txBody>
                    <a:bodyPr/>
                    <a:lstStyle/>
                    <a:p>
                      <a:r>
                        <a:rPr lang="en-US" dirty="0"/>
                        <a:t>Larry Keller</a:t>
                      </a:r>
                    </a:p>
                  </a:txBody>
                  <a:tcPr/>
                </a:tc>
                <a:tc>
                  <a:txBody>
                    <a:bodyPr/>
                    <a:lstStyle/>
                    <a:p>
                      <a:pPr algn="ctr"/>
                      <a:r>
                        <a:rPr lang="en-US" dirty="0"/>
                        <a:t>2023</a:t>
                      </a:r>
                    </a:p>
                  </a:txBody>
                  <a:tcPr/>
                </a:tc>
                <a:tc>
                  <a:txBody>
                    <a:bodyPr/>
                    <a:lstStyle/>
                    <a:p>
                      <a:r>
                        <a:rPr lang="en-US" b="1" dirty="0"/>
                        <a:t>Larry Keller</a:t>
                      </a:r>
                    </a:p>
                  </a:txBody>
                  <a:tcPr/>
                </a:tc>
                <a:tc>
                  <a:txBody>
                    <a:bodyPr/>
                    <a:lstStyle/>
                    <a:p>
                      <a:r>
                        <a:rPr lang="en-US" b="1" dirty="0"/>
                        <a:t>2023</a:t>
                      </a:r>
                    </a:p>
                  </a:txBody>
                  <a:tcPr/>
                </a:tc>
                <a:extLst>
                  <a:ext uri="{0D108BD9-81ED-4DB2-BD59-A6C34878D82A}">
                    <a16:rowId xmlns:a16="http://schemas.microsoft.com/office/drawing/2014/main" val="1880126250"/>
                  </a:ext>
                </a:extLst>
              </a:tr>
              <a:tr h="415540">
                <a:tc>
                  <a:txBody>
                    <a:bodyPr/>
                    <a:lstStyle/>
                    <a:p>
                      <a:r>
                        <a:rPr lang="en-US" dirty="0"/>
                        <a:t>Deb Amery</a:t>
                      </a:r>
                    </a:p>
                  </a:txBody>
                  <a:tcPr/>
                </a:tc>
                <a:tc>
                  <a:txBody>
                    <a:bodyPr/>
                    <a:lstStyle/>
                    <a:p>
                      <a:pPr algn="ctr"/>
                      <a:r>
                        <a:rPr lang="en-US" dirty="0">
                          <a:solidFill>
                            <a:schemeClr val="tx1"/>
                          </a:solidFill>
                        </a:rPr>
                        <a:t>2022</a:t>
                      </a:r>
                    </a:p>
                  </a:txBody>
                  <a:tcPr/>
                </a:tc>
                <a:tc>
                  <a:txBody>
                    <a:bodyPr/>
                    <a:lstStyle/>
                    <a:p>
                      <a:r>
                        <a:rPr lang="en-US" b="1" dirty="0">
                          <a:solidFill>
                            <a:schemeClr val="tx1"/>
                          </a:solidFill>
                        </a:rPr>
                        <a:t>Gina Blayney</a:t>
                      </a:r>
                    </a:p>
                  </a:txBody>
                  <a:tcPr>
                    <a:solidFill>
                      <a:schemeClr val="accent4">
                        <a:lumMod val="60000"/>
                        <a:lumOff val="40000"/>
                      </a:schemeClr>
                    </a:solidFill>
                  </a:tcPr>
                </a:tc>
                <a:tc>
                  <a:txBody>
                    <a:bodyPr/>
                    <a:lstStyle/>
                    <a:p>
                      <a:r>
                        <a:rPr lang="en-US" b="1" dirty="0"/>
                        <a:t>2022</a:t>
                      </a:r>
                    </a:p>
                  </a:txBody>
                  <a:tcPr/>
                </a:tc>
                <a:extLst>
                  <a:ext uri="{0D108BD9-81ED-4DB2-BD59-A6C34878D82A}">
                    <a16:rowId xmlns:a16="http://schemas.microsoft.com/office/drawing/2014/main" val="2425951422"/>
                  </a:ext>
                </a:extLst>
              </a:tr>
              <a:tr h="415540">
                <a:tc>
                  <a:txBody>
                    <a:bodyPr/>
                    <a:lstStyle/>
                    <a:p>
                      <a:r>
                        <a:rPr lang="en-US" dirty="0"/>
                        <a:t>Martha Coventry</a:t>
                      </a:r>
                    </a:p>
                  </a:txBody>
                  <a:tcPr/>
                </a:tc>
                <a:tc>
                  <a:txBody>
                    <a:bodyPr/>
                    <a:lstStyle/>
                    <a:p>
                      <a:pPr algn="ctr"/>
                      <a:r>
                        <a:rPr lang="en-US" dirty="0"/>
                        <a:t>2022</a:t>
                      </a:r>
                    </a:p>
                  </a:txBody>
                  <a:tcPr/>
                </a:tc>
                <a:tc>
                  <a:txBody>
                    <a:bodyPr/>
                    <a:lstStyle/>
                    <a:p>
                      <a:r>
                        <a:rPr lang="en-US" b="1" dirty="0"/>
                        <a:t>Martha Coventry</a:t>
                      </a:r>
                    </a:p>
                  </a:txBody>
                  <a:tcPr/>
                </a:tc>
                <a:tc>
                  <a:txBody>
                    <a:bodyPr/>
                    <a:lstStyle/>
                    <a:p>
                      <a:r>
                        <a:rPr lang="en-US" b="1" dirty="0"/>
                        <a:t>2022</a:t>
                      </a:r>
                    </a:p>
                  </a:txBody>
                  <a:tcPr/>
                </a:tc>
                <a:extLst>
                  <a:ext uri="{0D108BD9-81ED-4DB2-BD59-A6C34878D82A}">
                    <a16:rowId xmlns:a16="http://schemas.microsoft.com/office/drawing/2014/main" val="1277466689"/>
                  </a:ext>
                </a:extLst>
              </a:tr>
              <a:tr h="415540">
                <a:tc>
                  <a:txBody>
                    <a:bodyPr/>
                    <a:lstStyle/>
                    <a:p>
                      <a:endParaRPr lang="en-US" dirty="0"/>
                    </a:p>
                  </a:txBody>
                  <a:tcPr/>
                </a:tc>
                <a:tc>
                  <a:txBody>
                    <a:bodyPr/>
                    <a:lstStyle/>
                    <a:p>
                      <a:pPr algn="ctr"/>
                      <a:endParaRPr lang="en-US" dirty="0"/>
                    </a:p>
                  </a:txBody>
                  <a:tcPr/>
                </a:tc>
                <a:tc>
                  <a:txBody>
                    <a:bodyPr/>
                    <a:lstStyle/>
                    <a:p>
                      <a:r>
                        <a:rPr lang="en-US" b="1" dirty="0"/>
                        <a:t>Jay Hoeschler</a:t>
                      </a:r>
                    </a:p>
                  </a:txBody>
                  <a:tcPr>
                    <a:solidFill>
                      <a:schemeClr val="accent4">
                        <a:lumMod val="60000"/>
                        <a:lumOff val="40000"/>
                      </a:schemeClr>
                    </a:solidFill>
                  </a:tcPr>
                </a:tc>
                <a:tc>
                  <a:txBody>
                    <a:bodyPr/>
                    <a:lstStyle/>
                    <a:p>
                      <a:r>
                        <a:rPr lang="en-US" b="1" dirty="0"/>
                        <a:t>2022</a:t>
                      </a:r>
                    </a:p>
                  </a:txBody>
                  <a:tcPr/>
                </a:tc>
                <a:extLst>
                  <a:ext uri="{0D108BD9-81ED-4DB2-BD59-A6C34878D82A}">
                    <a16:rowId xmlns:a16="http://schemas.microsoft.com/office/drawing/2014/main" val="4145561691"/>
                  </a:ext>
                </a:extLst>
              </a:tr>
              <a:tr h="415540">
                <a:tc>
                  <a:txBody>
                    <a:bodyPr/>
                    <a:lstStyle/>
                    <a:p>
                      <a:r>
                        <a:rPr lang="en-US" dirty="0"/>
                        <a:t>Dan Connolly</a:t>
                      </a:r>
                    </a:p>
                  </a:txBody>
                  <a:tcPr/>
                </a:tc>
                <a:tc>
                  <a:txBody>
                    <a:bodyPr/>
                    <a:lstStyle/>
                    <a:p>
                      <a:pPr algn="ctr"/>
                      <a:r>
                        <a:rPr lang="en-US" dirty="0"/>
                        <a:t>2021*</a:t>
                      </a:r>
                    </a:p>
                  </a:txBody>
                  <a:tcPr/>
                </a:tc>
                <a:tc>
                  <a:txBody>
                    <a:bodyPr/>
                    <a:lstStyle/>
                    <a:p>
                      <a:r>
                        <a:rPr lang="en-US" b="1" dirty="0"/>
                        <a:t>Wendy Wood</a:t>
                      </a:r>
                    </a:p>
                  </a:txBody>
                  <a:tcPr>
                    <a:solidFill>
                      <a:schemeClr val="accent4">
                        <a:lumMod val="60000"/>
                        <a:lumOff val="40000"/>
                      </a:schemeClr>
                    </a:solidFill>
                  </a:tcPr>
                </a:tc>
                <a:tc>
                  <a:txBody>
                    <a:bodyPr/>
                    <a:lstStyle/>
                    <a:p>
                      <a:r>
                        <a:rPr lang="en-US" b="1" dirty="0"/>
                        <a:t>2024</a:t>
                      </a:r>
                    </a:p>
                  </a:txBody>
                  <a:tcPr/>
                </a:tc>
                <a:extLst>
                  <a:ext uri="{0D108BD9-81ED-4DB2-BD59-A6C34878D82A}">
                    <a16:rowId xmlns:a16="http://schemas.microsoft.com/office/drawing/2014/main" val="920445072"/>
                  </a:ext>
                </a:extLst>
              </a:tr>
              <a:tr h="415540">
                <a:tc>
                  <a:txBody>
                    <a:bodyPr/>
                    <a:lstStyle/>
                    <a:p>
                      <a:r>
                        <a:rPr lang="en-US" dirty="0"/>
                        <a:t>Alex Farrell</a:t>
                      </a:r>
                    </a:p>
                  </a:txBody>
                  <a:tcPr/>
                </a:tc>
                <a:tc>
                  <a:txBody>
                    <a:bodyPr/>
                    <a:lstStyle/>
                    <a:p>
                      <a:pPr algn="ctr"/>
                      <a:r>
                        <a:rPr lang="en-US" dirty="0"/>
                        <a:t>2021</a:t>
                      </a:r>
                    </a:p>
                  </a:txBody>
                  <a:tcPr/>
                </a:tc>
                <a:tc>
                  <a:txBody>
                    <a:bodyPr/>
                    <a:lstStyle/>
                    <a:p>
                      <a:r>
                        <a:rPr lang="en-US" b="1" dirty="0"/>
                        <a:t>Alex Farrell</a:t>
                      </a:r>
                    </a:p>
                  </a:txBody>
                  <a:tcPr/>
                </a:tc>
                <a:tc>
                  <a:txBody>
                    <a:bodyPr/>
                    <a:lstStyle/>
                    <a:p>
                      <a:r>
                        <a:rPr lang="en-US" b="1" dirty="0"/>
                        <a:t>2024*</a:t>
                      </a:r>
                    </a:p>
                  </a:txBody>
                  <a:tcPr>
                    <a:solidFill>
                      <a:schemeClr val="accent4">
                        <a:lumMod val="60000"/>
                        <a:lumOff val="40000"/>
                      </a:schemeClr>
                    </a:solidFill>
                  </a:tcPr>
                </a:tc>
                <a:extLst>
                  <a:ext uri="{0D108BD9-81ED-4DB2-BD59-A6C34878D82A}">
                    <a16:rowId xmlns:a16="http://schemas.microsoft.com/office/drawing/2014/main" val="3306386719"/>
                  </a:ext>
                </a:extLst>
              </a:tr>
              <a:tr h="415540">
                <a:tc>
                  <a:txBody>
                    <a:bodyPr/>
                    <a:lstStyle/>
                    <a:p>
                      <a:r>
                        <a:rPr lang="en-US" dirty="0"/>
                        <a:t>Brad Schmidt</a:t>
                      </a:r>
                    </a:p>
                  </a:txBody>
                  <a:tcPr/>
                </a:tc>
                <a:tc>
                  <a:txBody>
                    <a:bodyPr/>
                    <a:lstStyle/>
                    <a:p>
                      <a:pPr algn="ctr"/>
                      <a:r>
                        <a:rPr lang="en-US" dirty="0"/>
                        <a:t>2021*</a:t>
                      </a:r>
                    </a:p>
                  </a:txBody>
                  <a:tcPr/>
                </a:tc>
                <a:tc>
                  <a:txBody>
                    <a:bodyPr/>
                    <a:lstStyle/>
                    <a:p>
                      <a:r>
                        <a:rPr lang="en-US" b="1" dirty="0"/>
                        <a:t>Kathy Schmidt</a:t>
                      </a:r>
                    </a:p>
                  </a:txBody>
                  <a:tcPr>
                    <a:solidFill>
                      <a:schemeClr val="accent4">
                        <a:lumMod val="60000"/>
                        <a:lumOff val="40000"/>
                      </a:schemeClr>
                    </a:solidFill>
                  </a:tcPr>
                </a:tc>
                <a:tc>
                  <a:txBody>
                    <a:bodyPr/>
                    <a:lstStyle/>
                    <a:p>
                      <a:r>
                        <a:rPr lang="en-US" b="1" dirty="0"/>
                        <a:t>2024</a:t>
                      </a:r>
                    </a:p>
                  </a:txBody>
                  <a:tcPr/>
                </a:tc>
                <a:extLst>
                  <a:ext uri="{0D108BD9-81ED-4DB2-BD59-A6C34878D82A}">
                    <a16:rowId xmlns:a16="http://schemas.microsoft.com/office/drawing/2014/main" val="1327101565"/>
                  </a:ext>
                </a:extLst>
              </a:tr>
              <a:tr h="645510">
                <a:tc>
                  <a:txBody>
                    <a:bodyPr/>
                    <a:lstStyle/>
                    <a:p>
                      <a:endParaRPr lang="en-US" dirty="0"/>
                    </a:p>
                  </a:txBody>
                  <a:tcPr/>
                </a:tc>
                <a:tc>
                  <a:txBody>
                    <a:bodyPr/>
                    <a:lstStyle/>
                    <a:p>
                      <a:endParaRPr lang="en-US" dirty="0"/>
                    </a:p>
                  </a:txBody>
                  <a:tcPr/>
                </a:tc>
                <a:tc>
                  <a:txBody>
                    <a:bodyPr/>
                    <a:lstStyle/>
                    <a:p>
                      <a:r>
                        <a:rPr lang="en-US" b="1" dirty="0"/>
                        <a:t>Lili Herbert</a:t>
                      </a:r>
                    </a:p>
                    <a:p>
                      <a:r>
                        <a:rPr lang="en-US" b="1" dirty="0"/>
                        <a:t>Past President</a:t>
                      </a:r>
                    </a:p>
                  </a:txBody>
                  <a:tcPr/>
                </a:tc>
                <a:tc>
                  <a:txBody>
                    <a:bodyPr/>
                    <a:lstStyle/>
                    <a:p>
                      <a:r>
                        <a:rPr lang="en-US" b="1" dirty="0"/>
                        <a:t>January 2022</a:t>
                      </a:r>
                    </a:p>
                  </a:txBody>
                  <a:tcPr/>
                </a:tc>
                <a:extLst>
                  <a:ext uri="{0D108BD9-81ED-4DB2-BD59-A6C34878D82A}">
                    <a16:rowId xmlns:a16="http://schemas.microsoft.com/office/drawing/2014/main" val="421889779"/>
                  </a:ext>
                </a:extLst>
              </a:tr>
              <a:tr h="645510">
                <a:tc>
                  <a:txBody>
                    <a:bodyPr/>
                    <a:lstStyle/>
                    <a:p>
                      <a:endParaRPr lang="en-US" dirty="0"/>
                    </a:p>
                  </a:txBody>
                  <a:tcPr/>
                </a:tc>
                <a:tc>
                  <a:txBody>
                    <a:bodyPr/>
                    <a:lstStyle/>
                    <a:p>
                      <a:endParaRPr lang="en-US" dirty="0"/>
                    </a:p>
                  </a:txBody>
                  <a:tcPr/>
                </a:tc>
                <a:tc>
                  <a:txBody>
                    <a:bodyPr/>
                    <a:lstStyle/>
                    <a:p>
                      <a:r>
                        <a:rPr lang="en-US" b="1" dirty="0"/>
                        <a:t>Dan Connolly</a:t>
                      </a:r>
                    </a:p>
                    <a:p>
                      <a:r>
                        <a:rPr lang="en-US" b="1" dirty="0"/>
                        <a:t>Past President</a:t>
                      </a:r>
                    </a:p>
                  </a:txBody>
                  <a:tcPr/>
                </a:tc>
                <a:tc>
                  <a:txBody>
                    <a:bodyPr/>
                    <a:lstStyle/>
                    <a:p>
                      <a:r>
                        <a:rPr lang="en-US" b="1" dirty="0"/>
                        <a:t>May 2022</a:t>
                      </a:r>
                    </a:p>
                  </a:txBody>
                  <a:tcPr/>
                </a:tc>
                <a:extLst>
                  <a:ext uri="{0D108BD9-81ED-4DB2-BD59-A6C34878D82A}">
                    <a16:rowId xmlns:a16="http://schemas.microsoft.com/office/drawing/2014/main" val="1011136799"/>
                  </a:ext>
                </a:extLst>
              </a:tr>
            </a:tbl>
          </a:graphicData>
        </a:graphic>
      </p:graphicFrame>
    </p:spTree>
    <p:extLst>
      <p:ext uri="{BB962C8B-B14F-4D97-AF65-F5344CB8AC3E}">
        <p14:creationId xmlns:p14="http://schemas.microsoft.com/office/powerpoint/2010/main" val="42330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1362-5289-3F42-80B6-DD58FAE955D3}"/>
              </a:ext>
            </a:extLst>
          </p:cNvPr>
          <p:cNvSpPr>
            <a:spLocks noGrp="1"/>
          </p:cNvSpPr>
          <p:nvPr>
            <p:ph type="title"/>
          </p:nvPr>
        </p:nvSpPr>
        <p:spPr/>
        <p:txBody>
          <a:bodyPr/>
          <a:lstStyle/>
          <a:p>
            <a:pPr algn="ctr"/>
            <a:r>
              <a:rPr lang="en-US" b="1" dirty="0">
                <a:solidFill>
                  <a:schemeClr val="accent1"/>
                </a:solidFill>
              </a:rPr>
              <a:t>Nominee: Gina Blayney</a:t>
            </a:r>
          </a:p>
        </p:txBody>
      </p:sp>
      <p:sp>
        <p:nvSpPr>
          <p:cNvPr id="3" name="Content Placeholder 2">
            <a:extLst>
              <a:ext uri="{FF2B5EF4-FFF2-40B4-BE49-F238E27FC236}">
                <a16:creationId xmlns:a16="http://schemas.microsoft.com/office/drawing/2014/main" id="{63E06670-4060-304F-AFB1-614937AA93A9}"/>
              </a:ext>
            </a:extLst>
          </p:cNvPr>
          <p:cNvSpPr>
            <a:spLocks noGrp="1"/>
          </p:cNvSpPr>
          <p:nvPr>
            <p:ph idx="1"/>
          </p:nvPr>
        </p:nvSpPr>
        <p:spPr>
          <a:xfrm>
            <a:off x="277586" y="1469570"/>
            <a:ext cx="11723914" cy="5208815"/>
          </a:xfrm>
        </p:spPr>
        <p:txBody>
          <a:bodyPr>
            <a:normAutofit fontScale="85000" lnSpcReduction="20000"/>
          </a:bodyPr>
          <a:lstStyle/>
          <a:p>
            <a:pPr marL="0" indent="0">
              <a:buNone/>
            </a:pPr>
            <a:r>
              <a:rPr lang="en-US" b="1" dirty="0"/>
              <a:t>History with Spider Lake and SCLA</a:t>
            </a:r>
          </a:p>
          <a:p>
            <a:pPr marL="0" indent="0">
              <a:buNone/>
            </a:pPr>
            <a:r>
              <a:rPr lang="en-US" dirty="0"/>
              <a:t>Over the past 14 years, Gina’s SCLA volunteer efforts include co-chairing the annual Spider Lake picnic and serving on the membership/events committee. She and her husband have been members of the association since they bought their home on Big Spider 14 years ago and are major contributors to the SCLA endowment.  </a:t>
            </a:r>
          </a:p>
          <a:p>
            <a:pPr marL="0" indent="0">
              <a:buNone/>
            </a:pPr>
            <a:r>
              <a:rPr lang="en-US" dirty="0"/>
              <a:t> </a:t>
            </a:r>
          </a:p>
          <a:p>
            <a:pPr marL="0" indent="0">
              <a:buNone/>
            </a:pPr>
            <a:r>
              <a:rPr lang="en-US" b="1" dirty="0"/>
              <a:t>Relevant Experience</a:t>
            </a:r>
          </a:p>
          <a:p>
            <a:pPr marL="0" indent="0">
              <a:buNone/>
            </a:pPr>
            <a:r>
              <a:rPr lang="en-US" dirty="0"/>
              <a:t>Gina recently retired after 15 years as President and CEO of Junior Achievement of the Upper Midwest, an education nonprofit. She has extensive experience with partnership development, program implementation, governance, marketing, and fundraising. Education, youth development and the environment are all issues she cares deeply about.  </a:t>
            </a:r>
          </a:p>
          <a:p>
            <a:pPr marL="0" indent="0">
              <a:buNone/>
            </a:pPr>
            <a:endParaRPr lang="en-US" dirty="0"/>
          </a:p>
          <a:p>
            <a:pPr marL="0" indent="0">
              <a:buNone/>
            </a:pPr>
            <a:r>
              <a:rPr lang="en-US" b="1" dirty="0"/>
              <a:t>Interest in serving on SCLA Board</a:t>
            </a:r>
          </a:p>
          <a:p>
            <a:pPr marL="0" indent="0">
              <a:buNone/>
            </a:pPr>
            <a:r>
              <a:rPr lang="en-US" dirty="0"/>
              <a:t>Gina has a strong interest in preserving Spider Lake’s pristine eco-system, forging friendships, and building a community for future generations. </a:t>
            </a:r>
          </a:p>
        </p:txBody>
      </p:sp>
    </p:spTree>
    <p:extLst>
      <p:ext uri="{BB962C8B-B14F-4D97-AF65-F5344CB8AC3E}">
        <p14:creationId xmlns:p14="http://schemas.microsoft.com/office/powerpoint/2010/main" val="1995838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C994-4B29-3C4E-A91F-5FE93E09EB55}"/>
              </a:ext>
            </a:extLst>
          </p:cNvPr>
          <p:cNvSpPr>
            <a:spLocks noGrp="1"/>
          </p:cNvSpPr>
          <p:nvPr>
            <p:ph type="title"/>
          </p:nvPr>
        </p:nvSpPr>
        <p:spPr/>
        <p:txBody>
          <a:bodyPr/>
          <a:lstStyle/>
          <a:p>
            <a:pPr algn="ctr"/>
            <a:r>
              <a:rPr lang="en-US" b="1" dirty="0">
                <a:solidFill>
                  <a:schemeClr val="accent1"/>
                </a:solidFill>
              </a:rPr>
              <a:t>Nominee: Jay Hoeschler</a:t>
            </a:r>
          </a:p>
        </p:txBody>
      </p:sp>
      <p:sp>
        <p:nvSpPr>
          <p:cNvPr id="5" name="Content Placeholder 4">
            <a:extLst>
              <a:ext uri="{FF2B5EF4-FFF2-40B4-BE49-F238E27FC236}">
                <a16:creationId xmlns:a16="http://schemas.microsoft.com/office/drawing/2014/main" id="{19BF7FCE-4FB1-904C-812B-C76CB1710618}"/>
              </a:ext>
            </a:extLst>
          </p:cNvPr>
          <p:cNvSpPr>
            <a:spLocks noGrp="1"/>
          </p:cNvSpPr>
          <p:nvPr>
            <p:ph idx="1"/>
          </p:nvPr>
        </p:nvSpPr>
        <p:spPr>
          <a:xfrm>
            <a:off x="266700" y="1551214"/>
            <a:ext cx="11658600" cy="5306786"/>
          </a:xfrm>
        </p:spPr>
        <p:txBody>
          <a:bodyPr>
            <a:normAutofit fontScale="70000" lnSpcReduction="20000"/>
          </a:bodyPr>
          <a:lstStyle/>
          <a:p>
            <a:pPr marL="0" indent="0">
              <a:buNone/>
            </a:pPr>
            <a:r>
              <a:rPr lang="en-US" sz="3600" b="1" dirty="0"/>
              <a:t>History with Spider Lake and SCLA</a:t>
            </a:r>
          </a:p>
          <a:p>
            <a:pPr marL="0" indent="0">
              <a:buNone/>
            </a:pPr>
            <a:r>
              <a:rPr lang="en-US" sz="3600" dirty="0"/>
              <a:t>Jay and his wife Judy call Spider Lake home. They have worked to ensure regulation of shoreland to preserve the Spider Chain of Lakes’ natural habitat and watershed. They have worked with SCLA’s SLEEK program, held at their property on Four Pines, and also helped with SCLA’s  4</a:t>
            </a:r>
            <a:r>
              <a:rPr lang="en-US" sz="3600" baseline="30000" dirty="0"/>
              <a:t>th</a:t>
            </a:r>
            <a:r>
              <a:rPr lang="en-US" sz="3600" dirty="0"/>
              <a:t> of July activities. </a:t>
            </a:r>
            <a:br>
              <a:rPr lang="en-US" sz="3600" dirty="0"/>
            </a:br>
            <a:endParaRPr lang="en-US" sz="3600" dirty="0"/>
          </a:p>
          <a:p>
            <a:pPr marL="0" indent="0">
              <a:buNone/>
            </a:pPr>
            <a:r>
              <a:rPr lang="en-US" sz="3600" b="1" dirty="0"/>
              <a:t>Relevant experience</a:t>
            </a:r>
          </a:p>
          <a:p>
            <a:pPr marL="0" indent="0">
              <a:buNone/>
            </a:pPr>
            <a:r>
              <a:rPr lang="en-US" sz="3600" dirty="0"/>
              <a:t>Jay has extensive board, business, and strategic thinking experience. He is President and owner of Hoeschler Corporation, specializing in real estate development and property management. He has served on many boards (UW La Crosse Foundation, St. Francis Medical System, Mississippi Valley Conservancy, YWCA La Crosse, and many others.)</a:t>
            </a:r>
          </a:p>
          <a:p>
            <a:pPr marL="0" indent="0">
              <a:buNone/>
            </a:pPr>
            <a:endParaRPr lang="en-US" sz="3600" dirty="0"/>
          </a:p>
          <a:p>
            <a:pPr marL="0" indent="0">
              <a:buNone/>
            </a:pPr>
            <a:r>
              <a:rPr lang="en-US" sz="3600" b="1" dirty="0"/>
              <a:t>Interest in serving on SCLA Board</a:t>
            </a:r>
          </a:p>
          <a:p>
            <a:pPr marL="0" indent="0">
              <a:buNone/>
            </a:pPr>
            <a:r>
              <a:rPr lang="en-US" sz="3600" dirty="0"/>
              <a:t>Jay sees SCLA as a great organization with a very critical mission to protect and preserve our chain of lakes, and wants to serve on the board  to continue that level of service.</a:t>
            </a:r>
          </a:p>
          <a:p>
            <a:pPr marL="0" indent="0">
              <a:buNone/>
            </a:pPr>
            <a:r>
              <a:rPr lang="en-US" sz="3600" dirty="0"/>
              <a:t> </a:t>
            </a:r>
          </a:p>
          <a:p>
            <a:pPr marL="0" indent="0">
              <a:buNone/>
            </a:pPr>
            <a:endParaRPr lang="en-US" dirty="0"/>
          </a:p>
        </p:txBody>
      </p:sp>
    </p:spTree>
    <p:extLst>
      <p:ext uri="{BB962C8B-B14F-4D97-AF65-F5344CB8AC3E}">
        <p14:creationId xmlns:p14="http://schemas.microsoft.com/office/powerpoint/2010/main" val="1688746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C994-4B29-3C4E-A91F-5FE93E09EB55}"/>
              </a:ext>
            </a:extLst>
          </p:cNvPr>
          <p:cNvSpPr>
            <a:spLocks noGrp="1"/>
          </p:cNvSpPr>
          <p:nvPr>
            <p:ph type="title"/>
          </p:nvPr>
        </p:nvSpPr>
        <p:spPr/>
        <p:txBody>
          <a:bodyPr/>
          <a:lstStyle/>
          <a:p>
            <a:pPr algn="ctr"/>
            <a:r>
              <a:rPr lang="en-US" b="1" dirty="0">
                <a:solidFill>
                  <a:schemeClr val="accent1"/>
                </a:solidFill>
              </a:rPr>
              <a:t>Nominee: Kathy Schmidt</a:t>
            </a:r>
          </a:p>
        </p:txBody>
      </p:sp>
      <p:sp>
        <p:nvSpPr>
          <p:cNvPr id="5" name="Content Placeholder 4">
            <a:extLst>
              <a:ext uri="{FF2B5EF4-FFF2-40B4-BE49-F238E27FC236}">
                <a16:creationId xmlns:a16="http://schemas.microsoft.com/office/drawing/2014/main" id="{19BF7FCE-4FB1-904C-812B-C76CB1710618}"/>
              </a:ext>
            </a:extLst>
          </p:cNvPr>
          <p:cNvSpPr>
            <a:spLocks noGrp="1"/>
          </p:cNvSpPr>
          <p:nvPr>
            <p:ph idx="1"/>
          </p:nvPr>
        </p:nvSpPr>
        <p:spPr>
          <a:xfrm>
            <a:off x="266700" y="1681844"/>
            <a:ext cx="11658600" cy="5176156"/>
          </a:xfrm>
        </p:spPr>
        <p:txBody>
          <a:bodyPr>
            <a:normAutofit fontScale="47500" lnSpcReduction="20000"/>
          </a:bodyPr>
          <a:lstStyle/>
          <a:p>
            <a:pPr marL="0" indent="0">
              <a:buNone/>
            </a:pPr>
            <a:r>
              <a:rPr lang="en-US" sz="4400" b="1" dirty="0"/>
              <a:t>History with Spider Lake and SCLA</a:t>
            </a:r>
          </a:p>
          <a:p>
            <a:pPr marL="0" lvl="0" indent="0">
              <a:buNone/>
            </a:pPr>
            <a:r>
              <a:rPr lang="en-US" sz="4400" dirty="0"/>
              <a:t>Kathy is married to Steve Schmidt, whose family bought their cabin on Big Spider in the 1930s. They have spent vacations on the lake for the past 40 years. Since retiring in 2015 they have spent 3-4 months per summer on the lake. Kathy has served as a Lake Monitor, volunteered at the picnic, and joined the Finance Committee in November of 2020.</a:t>
            </a:r>
          </a:p>
          <a:p>
            <a:pPr marL="0" indent="0">
              <a:buNone/>
            </a:pPr>
            <a:endParaRPr lang="en-US" sz="4400" dirty="0"/>
          </a:p>
          <a:p>
            <a:pPr marL="0" indent="0">
              <a:buNone/>
            </a:pPr>
            <a:r>
              <a:rPr lang="en-US" sz="4400" b="1" dirty="0"/>
              <a:t>Relevant experience</a:t>
            </a:r>
          </a:p>
          <a:p>
            <a:pPr marL="0" indent="0">
              <a:buNone/>
            </a:pPr>
            <a:r>
              <a:rPr lang="en-US" sz="4400" dirty="0"/>
              <a:t>Kathy has served on two non-profits boards, was treasurer of the local Boy Scout troop, volunteered extensively in schools and Sunday school, and owned her own yoga studio for 10 years employing 3 contract workers. Kathy worked for Kodak for 17 years as a software engineer/software development manager, a market development manager, and a product line manager.</a:t>
            </a:r>
          </a:p>
          <a:p>
            <a:pPr marL="0" indent="0">
              <a:buNone/>
            </a:pPr>
            <a:endParaRPr lang="en-US" sz="4400" dirty="0"/>
          </a:p>
          <a:p>
            <a:pPr marL="0" indent="0">
              <a:buNone/>
            </a:pPr>
            <a:r>
              <a:rPr lang="en-US" sz="4400" b="1" dirty="0"/>
              <a:t>Interest in serving on SCLA Board</a:t>
            </a:r>
          </a:p>
          <a:p>
            <a:pPr marL="0" indent="0">
              <a:buNone/>
            </a:pPr>
            <a:r>
              <a:rPr lang="en-US" sz="4400" dirty="0"/>
              <a:t>Kathy now has the time and energy to serve on the SCLA board.  The Spider Chain is her “happy place”.  She values the pristine waters and forests and wants to do her part to preserve these resources for our children and, now, our grandchildren.</a:t>
            </a:r>
          </a:p>
          <a:p>
            <a:pPr marL="0" indent="0">
              <a:buNone/>
            </a:pPr>
            <a:r>
              <a:rPr lang="en-US" sz="3800" dirty="0"/>
              <a:t> </a:t>
            </a:r>
          </a:p>
          <a:p>
            <a:pPr marL="0" indent="0">
              <a:buNone/>
            </a:pPr>
            <a:endParaRPr lang="en-US" dirty="0"/>
          </a:p>
        </p:txBody>
      </p:sp>
    </p:spTree>
    <p:extLst>
      <p:ext uri="{BB962C8B-B14F-4D97-AF65-F5344CB8AC3E}">
        <p14:creationId xmlns:p14="http://schemas.microsoft.com/office/powerpoint/2010/main" val="3718493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2287</TotalTime>
  <Words>2488</Words>
  <Application>Microsoft Macintosh PowerPoint</Application>
  <PresentationFormat>Widescreen</PresentationFormat>
  <Paragraphs>335</Paragraphs>
  <Slides>39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Bodoni MT Black</vt:lpstr>
      <vt:lpstr>Calibri</vt:lpstr>
      <vt:lpstr>Calibri Light</vt:lpstr>
      <vt:lpstr>Cambria</vt:lpstr>
      <vt:lpstr>Office Theme</vt:lpstr>
      <vt:lpstr>MEMBERSHIP MEETING 2021</vt:lpstr>
      <vt:lpstr>SCLA MISSION</vt:lpstr>
      <vt:lpstr>Agenda</vt:lpstr>
      <vt:lpstr>PowerPoint Presentation</vt:lpstr>
      <vt:lpstr>Election of New Board Members</vt:lpstr>
      <vt:lpstr>SCLA Board of Directors</vt:lpstr>
      <vt:lpstr>Nominee: Gina Blayney</vt:lpstr>
      <vt:lpstr>Nominee: Jay Hoeschler</vt:lpstr>
      <vt:lpstr>Nominee: Kathy Schmidt</vt:lpstr>
      <vt:lpstr>Nominee: Wendy Wood</vt:lpstr>
      <vt:lpstr>Proposed Slate of Board Nominations</vt:lpstr>
      <vt:lpstr>Larry Keller: SCLA President</vt:lpstr>
      <vt:lpstr>PowerPoint Presentation</vt:lpstr>
      <vt:lpstr>Membership Committee Update, Lynn Kane</vt:lpstr>
      <vt:lpstr>SCLA Membership</vt:lpstr>
      <vt:lpstr>Communications Update, Martha Coventry</vt:lpstr>
      <vt:lpstr>SCLA Communications</vt:lpstr>
      <vt:lpstr>PowerPoint Presentation</vt:lpstr>
      <vt:lpstr>PowerPoint Presentation</vt:lpstr>
      <vt:lpstr>Aquatic Invasive Species Update, Larry Keller</vt:lpstr>
      <vt:lpstr>Aquatic Invasive Species Committee – 2021 Active Programs</vt:lpstr>
      <vt:lpstr>Comprehensive Lake Management Plan (CLMP)</vt:lpstr>
      <vt:lpstr>On Behalf of the AIS Committee Members</vt:lpstr>
      <vt:lpstr>Philanthropy Update, Wendy Wood</vt:lpstr>
      <vt:lpstr>PowerPoint Presentation</vt:lpstr>
      <vt:lpstr>PowerPoint Presentation</vt:lpstr>
      <vt:lpstr>ORIGINAL GOAL: $1.2 Million ($180K Short) </vt:lpstr>
      <vt:lpstr>Gifts $895K  + Fish Tiers $64K</vt:lpstr>
      <vt:lpstr>PROJECTED FUNDING GAP FY 2021: 16%  </vt:lpstr>
      <vt:lpstr>We are almost there (But not quite)</vt:lpstr>
      <vt:lpstr>PowerPoint Presentation</vt:lpstr>
      <vt:lpstr>Finance Update, Brad Schmidt</vt:lpstr>
      <vt:lpstr>Financial Position at December 31, 2020</vt:lpstr>
      <vt:lpstr>2020 Net Revenue &amp; Expense Highlights</vt:lpstr>
      <vt:lpstr>Looking Forward</vt:lpstr>
      <vt:lpstr>PowerPoint Presentation</vt:lpstr>
      <vt:lpstr>2021 Events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to Membership 2019</dc:title>
  <dc:creator>Lili Herbert</dc:creator>
  <cp:lastModifiedBy>Sarah Delaney</cp:lastModifiedBy>
  <cp:revision>84</cp:revision>
  <dcterms:created xsi:type="dcterms:W3CDTF">2019-05-18T15:24:03Z</dcterms:created>
  <dcterms:modified xsi:type="dcterms:W3CDTF">2021-06-08T03:08:48Z</dcterms:modified>
</cp:coreProperties>
</file>